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046" r:id="rId5"/>
  </p:sldMasterIdLst>
  <p:notesMasterIdLst>
    <p:notesMasterId r:id="rId36"/>
  </p:notesMasterIdLst>
  <p:handoutMasterIdLst>
    <p:handoutMasterId r:id="rId37"/>
  </p:handoutMasterIdLst>
  <p:sldIdLst>
    <p:sldId id="683" r:id="rId6"/>
    <p:sldId id="719" r:id="rId7"/>
    <p:sldId id="768" r:id="rId8"/>
    <p:sldId id="759" r:id="rId9"/>
    <p:sldId id="830" r:id="rId10"/>
    <p:sldId id="769" r:id="rId11"/>
    <p:sldId id="829" r:id="rId12"/>
    <p:sldId id="812" r:id="rId13"/>
    <p:sldId id="691" r:id="rId14"/>
    <p:sldId id="824" r:id="rId15"/>
    <p:sldId id="712" r:id="rId16"/>
    <p:sldId id="783" r:id="rId17"/>
    <p:sldId id="831" r:id="rId18"/>
    <p:sldId id="806" r:id="rId19"/>
    <p:sldId id="799" r:id="rId20"/>
    <p:sldId id="808" r:id="rId21"/>
    <p:sldId id="832" r:id="rId22"/>
    <p:sldId id="775" r:id="rId23"/>
    <p:sldId id="807" r:id="rId24"/>
    <p:sldId id="833" r:id="rId25"/>
    <p:sldId id="825" r:id="rId26"/>
    <p:sldId id="834" r:id="rId27"/>
    <p:sldId id="826" r:id="rId28"/>
    <p:sldId id="827" r:id="rId29"/>
    <p:sldId id="828" r:id="rId30"/>
    <p:sldId id="728" r:id="rId31"/>
    <p:sldId id="771" r:id="rId32"/>
    <p:sldId id="823" r:id="rId33"/>
    <p:sldId id="822" r:id="rId34"/>
    <p:sldId id="810"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D61DD4-2E9D-419A-8440-FD37221F642E}">
          <p14:sldIdLst>
            <p14:sldId id="683"/>
            <p14:sldId id="719"/>
            <p14:sldId id="768"/>
            <p14:sldId id="759"/>
            <p14:sldId id="830"/>
            <p14:sldId id="769"/>
            <p14:sldId id="829"/>
            <p14:sldId id="812"/>
            <p14:sldId id="691"/>
            <p14:sldId id="824"/>
            <p14:sldId id="712"/>
            <p14:sldId id="783"/>
            <p14:sldId id="831"/>
            <p14:sldId id="806"/>
            <p14:sldId id="799"/>
            <p14:sldId id="808"/>
            <p14:sldId id="832"/>
            <p14:sldId id="775"/>
            <p14:sldId id="807"/>
            <p14:sldId id="833"/>
            <p14:sldId id="825"/>
            <p14:sldId id="834"/>
            <p14:sldId id="826"/>
            <p14:sldId id="827"/>
            <p14:sldId id="828"/>
            <p14:sldId id="728"/>
            <p14:sldId id="771"/>
            <p14:sldId id="823"/>
            <p14:sldId id="822"/>
            <p14:sldId id="810"/>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CB12"/>
    <a:srgbClr val="000000"/>
    <a:srgbClr val="FFFFFF"/>
    <a:srgbClr val="505050"/>
    <a:srgbClr val="969696"/>
    <a:srgbClr val="D2D2D2"/>
    <a:srgbClr val="5F5F5F"/>
    <a:srgbClr val="4D4D4D"/>
    <a:srgbClr val="C0C0C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3" autoAdjust="0"/>
    <p:restoredTop sz="79056" autoAdjust="0"/>
  </p:normalViewPr>
  <p:slideViewPr>
    <p:cSldViewPr snapToGrid="0" snapToObjects="1">
      <p:cViewPr>
        <p:scale>
          <a:sx n="74" d="100"/>
          <a:sy n="74" d="100"/>
        </p:scale>
        <p:origin x="662" y="77"/>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4023" d="250000"/>
        <a:sy n="184023" d="250000"/>
      </p:scale>
      <p:origin x="0" y="0"/>
    </p:cViewPr>
  </p:sorterViewPr>
  <p:notesViewPr>
    <p:cSldViewPr snapToGrid="0" snapToObjects="1" showGuides="1">
      <p:cViewPr varScale="1">
        <p:scale>
          <a:sx n="53" d="100"/>
          <a:sy n="53" d="100"/>
        </p:scale>
        <p:origin x="-28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2014-01-19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2014-01-19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CE5EBCF-E932-4424-B7A4-DACCA195A5B0}"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a:t>
            </a:fld>
            <a:endParaRPr lang="en-US" dirty="0"/>
          </a:p>
        </p:txBody>
      </p:sp>
    </p:spTree>
    <p:extLst>
      <p:ext uri="{BB962C8B-B14F-4D97-AF65-F5344CB8AC3E}">
        <p14:creationId xmlns:p14="http://schemas.microsoft.com/office/powerpoint/2010/main" val="6564784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000" dirty="0" smtClean="0"/>
              <a:t>Lint, C++ export, JSON schema generator, </a:t>
            </a:r>
            <a:r>
              <a:rPr lang="en-US" sz="2000" dirty="0" err="1" smtClean="0"/>
              <a:t>decamelizer</a:t>
            </a:r>
            <a:r>
              <a:rPr lang="en-US" sz="2000" dirty="0" smtClean="0"/>
              <a:t>, localizer, regex explorer, </a:t>
            </a:r>
            <a:r>
              <a:rPr lang="en-US" sz="2000" dirty="0" err="1" smtClean="0"/>
              <a:t>claudifier</a:t>
            </a:r>
            <a:r>
              <a:rPr lang="en-US" sz="2000" dirty="0" smtClean="0"/>
              <a:t>, many more possible!</a:t>
            </a:r>
            <a:endParaRPr lang="en-US" sz="200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37925635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+history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B05A8F9-2083-4B8C-8D92-A33DA779676D}"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14</a:t>
            </a:fld>
            <a:endParaRPr lang="en-US" dirty="0"/>
          </a:p>
        </p:txBody>
      </p:sp>
    </p:spTree>
    <p:extLst>
      <p:ext uri="{BB962C8B-B14F-4D97-AF65-F5344CB8AC3E}">
        <p14:creationId xmlns:p14="http://schemas.microsoft.com/office/powerpoint/2010/main" val="2141491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not just doing this for fun. There is research behind it.</a:t>
            </a:r>
          </a:p>
          <a:p>
            <a:r>
              <a:rPr lang="en-US" dirty="0" smtClean="0"/>
              <a:t>We are ahead</a:t>
            </a:r>
            <a:r>
              <a:rPr lang="en-US" baseline="0" dirty="0" smtClean="0"/>
              <a:t> of the crowd.</a:t>
            </a:r>
          </a:p>
          <a:p>
            <a:r>
              <a:rPr lang="en-US" baseline="0" dirty="0" smtClean="0"/>
              <a:t>We need to do it to have the data!</a:t>
            </a:r>
          </a:p>
          <a:p>
            <a:r>
              <a:rPr lang="en-US" baseline="0" dirty="0" smtClean="0"/>
              <a:t>An applied research language!</a:t>
            </a:r>
          </a:p>
          <a:p>
            <a:endParaRPr lang="en-US" baseline="0" dirty="0" smtClean="0"/>
          </a:p>
          <a:p>
            <a:r>
              <a:rPr lang="en-US" baseline="0" dirty="0" smtClean="0"/>
              <a:t>We are very excited about the research opportunities, but…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85D0E2E-AE22-40BD-B2CD-C1D51062ACEA}"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634625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00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1112498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sz="200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731278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2146646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22</a:t>
            </a:fld>
            <a:endParaRPr lang="en-US" dirty="0"/>
          </a:p>
        </p:txBody>
      </p:sp>
    </p:spTree>
    <p:extLst>
      <p:ext uri="{BB962C8B-B14F-4D97-AF65-F5344CB8AC3E}">
        <p14:creationId xmlns:p14="http://schemas.microsoft.com/office/powerpoint/2010/main" val="3501015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1" dirty="0" smtClean="0"/>
              <a:t>[dev hat]</a:t>
            </a:r>
          </a:p>
          <a:p>
            <a:endParaRPr lang="pl-PL" dirty="0" smtClean="0"/>
          </a:p>
          <a:p>
            <a:r>
              <a:rPr lang="pl-PL" dirty="0" smtClean="0"/>
              <a:t>Cloud stuff we can reuse, just</a:t>
            </a:r>
            <a:r>
              <a:rPr lang="pl-PL" baseline="0" dirty="0" smtClean="0"/>
              <a:t> need to change the protocol a bit.</a:t>
            </a:r>
            <a:endParaRPr lang="pl-PL" dirty="0" smtClean="0"/>
          </a:p>
          <a:p>
            <a:endParaRPr lang="pl-PL" dirty="0" smtClean="0"/>
          </a:p>
          <a:p>
            <a:r>
              <a:rPr lang="pl-PL" dirty="0" smtClean="0"/>
              <a:t>The </a:t>
            </a:r>
            <a:r>
              <a:rPr lang="pl-PL" b="1" dirty="0" smtClean="0"/>
              <a:t>core experience of TD is editing code</a:t>
            </a:r>
            <a:r>
              <a:rPr lang="pl-PL" dirty="0" smtClean="0"/>
              <a:t>, there’s more though. </a:t>
            </a:r>
            <a:r>
              <a:rPr lang="pl-PL" b="0" dirty="0" smtClean="0"/>
              <a:t>This is why</a:t>
            </a:r>
            <a:r>
              <a:rPr lang="pl-PL" b="0" baseline="0" dirty="0" smtClean="0"/>
              <a:t> I was the one starting JS rewrite </a:t>
            </a:r>
            <a:r>
              <a:rPr lang="pl-PL" baseline="0" dirty="0" smtClean="0"/>
              <a:t>– I was responsible lang/editor on the phone since the beginning. Others did libraries, intelli sense, social etc.</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577F74-FDA1-477B-91AB-B12818AE29D7}" type="datetime1">
              <a:rPr lang="en-US" smtClean="0"/>
              <a:t>2014-01-19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70097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1" dirty="0" smtClean="0"/>
              <a:t>[dev hat]</a:t>
            </a:r>
          </a:p>
          <a:p>
            <a:endParaRPr lang="pl-PL" dirty="0" smtClean="0"/>
          </a:p>
          <a:p>
            <a:r>
              <a:rPr lang="pl-PL" dirty="0" smtClean="0"/>
              <a:t>Cloud stuff we can reuse, just</a:t>
            </a:r>
            <a:r>
              <a:rPr lang="pl-PL" baseline="0" dirty="0" smtClean="0"/>
              <a:t> need to change the protocol a bit.</a:t>
            </a:r>
            <a:endParaRPr lang="pl-PL" dirty="0" smtClean="0"/>
          </a:p>
          <a:p>
            <a:endParaRPr lang="pl-PL" dirty="0" smtClean="0"/>
          </a:p>
          <a:p>
            <a:r>
              <a:rPr lang="pl-PL" dirty="0" smtClean="0"/>
              <a:t>The </a:t>
            </a:r>
            <a:r>
              <a:rPr lang="pl-PL" b="1" dirty="0" smtClean="0"/>
              <a:t>core experience of TD is editing code</a:t>
            </a:r>
            <a:r>
              <a:rPr lang="pl-PL" dirty="0" smtClean="0"/>
              <a:t>, there’s more though. </a:t>
            </a:r>
            <a:r>
              <a:rPr lang="pl-PL" b="0" dirty="0" smtClean="0"/>
              <a:t>This is why</a:t>
            </a:r>
            <a:r>
              <a:rPr lang="pl-PL" b="0" baseline="0" dirty="0" smtClean="0"/>
              <a:t> I was the one starting JS rewrite </a:t>
            </a:r>
            <a:r>
              <a:rPr lang="pl-PL" baseline="0" dirty="0" smtClean="0"/>
              <a:t>– I was responsible lang/editor on the phone since the beginning. Others did libraries, intelli sense, social etc.</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577F74-FDA1-477B-91AB-B12818AE29D7}" type="datetime1">
              <a:rPr lang="en-US" smtClean="0"/>
              <a:t>2014-01-19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22846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2279B3C-80EE-4B9B-845E-3A876AAC442F}" type="datetime1">
              <a:rPr lang="en-US" smtClean="0"/>
              <a:t>2014-01-19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7981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50000"/>
              </a:lnSpc>
            </a:pPr>
            <a:r>
              <a:rPr lang="en-US" dirty="0" err="1" smtClean="0"/>
              <a:t>touchdevelop</a:t>
            </a:r>
            <a:r>
              <a:rPr lang="en-US" dirty="0" smtClean="0"/>
              <a:t>:</a:t>
            </a:r>
          </a:p>
          <a:p>
            <a:pPr algn="ctr"/>
            <a:r>
              <a:rPr lang="en-US" dirty="0" smtClean="0"/>
              <a:t>bringing the joy </a:t>
            </a:r>
            <a:br>
              <a:rPr lang="en-US" dirty="0" smtClean="0"/>
            </a:br>
            <a:r>
              <a:rPr lang="en-US" dirty="0" smtClean="0"/>
              <a:t>of programming</a:t>
            </a:r>
            <a:br>
              <a:rPr lang="en-US" dirty="0" smtClean="0"/>
            </a:br>
            <a:r>
              <a:rPr lang="en-US" dirty="0" smtClean="0"/>
              <a:t>from early computers</a:t>
            </a:r>
            <a:br>
              <a:rPr lang="en-US" dirty="0" smtClean="0"/>
            </a:br>
            <a:r>
              <a:rPr lang="en-US" dirty="0" smtClean="0"/>
              <a:t>to modern touch devices</a:t>
            </a:r>
          </a:p>
          <a:p>
            <a:endParaRPr lang="en-US" dirty="0"/>
          </a:p>
        </p:txBody>
      </p:sp>
      <p:sp>
        <p:nvSpPr>
          <p:cNvPr id="4" name="Slide Number Placeholder 3"/>
          <p:cNvSpPr>
            <a:spLocks noGrp="1"/>
          </p:cNvSpPr>
          <p:nvPr>
            <p:ph type="sldNum" sz="quarter" idx="10"/>
          </p:nvPr>
        </p:nvSpPr>
        <p:spPr/>
        <p:txBody>
          <a:bodyPr/>
          <a:lstStyle/>
          <a:p>
            <a:fld id="{0FC4EE1A-36C4-4431-9982-75A82FE228AA}" type="slidenum">
              <a:rPr lang="en-US" smtClean="0"/>
              <a:t>2</a:t>
            </a:fld>
            <a:endParaRPr lang="en-US"/>
          </a:p>
        </p:txBody>
      </p:sp>
    </p:spTree>
    <p:extLst>
      <p:ext uri="{BB962C8B-B14F-4D97-AF65-F5344CB8AC3E}">
        <p14:creationId xmlns:p14="http://schemas.microsoft.com/office/powerpoint/2010/main" val="2930745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577F74-FDA1-477B-91AB-B12818AE29D7}" type="datetime1">
              <a:rPr lang="en-US" smtClean="0"/>
              <a:t>2014-01-19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786456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Dramatic changes</a:t>
            </a:r>
          </a:p>
          <a:p>
            <a:r>
              <a:rPr lang="en-US" dirty="0" smtClean="0"/>
              <a:t>MSR has agility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5590FBE-70DB-4FD4-9DDA-279112DA2472}"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30</a:t>
            </a:fld>
            <a:endParaRPr lang="en-US" dirty="0"/>
          </a:p>
        </p:txBody>
      </p:sp>
    </p:spTree>
    <p:extLst>
      <p:ext uri="{BB962C8B-B14F-4D97-AF65-F5344CB8AC3E}">
        <p14:creationId xmlns:p14="http://schemas.microsoft.com/office/powerpoint/2010/main" val="3429074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Fridges</a:t>
            </a:r>
            <a:r>
              <a:rPr lang="en-US" baseline="0" dirty="0" smtClean="0"/>
              <a:t> running Android</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1106131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Expr</a:t>
            </a:r>
            <a:r>
              <a:rPr lang="en-US" baseline="0" dirty="0" smtClean="0"/>
              <a:t> vs </a:t>
            </a:r>
            <a:r>
              <a:rPr lang="en-US" baseline="0" dirty="0" err="1" smtClean="0"/>
              <a:t>stmt</a:t>
            </a:r>
            <a:r>
              <a:rPr lang="en-US" baseline="0" dirty="0" smtClean="0"/>
              <a:t>, statically typed language</a:t>
            </a:r>
          </a:p>
          <a:p>
            <a:r>
              <a:rPr lang="en-US" baseline="0" dirty="0" err="1" smtClean="0"/>
              <a:t>Copy&amp;paste</a:t>
            </a:r>
            <a:r>
              <a:rPr lang="en-US" baseline="0" dirty="0" smtClean="0"/>
              <a:t>, some </a:t>
            </a:r>
            <a:r>
              <a:rPr lang="en-US" baseline="0" dirty="0" err="1" smtClean="0"/>
              <a:t>refactorings</a:t>
            </a:r>
            <a:r>
              <a:rPr lang="en-US" baseline="0" dirty="0" smtClean="0"/>
              <a:t>: </a:t>
            </a:r>
            <a:r>
              <a:rPr lang="en-US" sz="900" dirty="0" smtClean="0"/>
              <a:t>extract to local, simplify, extract to parameter, promote to global/field, demote to local, extract action, extract to library, surround with …</a:t>
            </a:r>
          </a:p>
          <a:p>
            <a:endParaRPr lang="en-US" baseline="0" dirty="0" smtClean="0"/>
          </a:p>
          <a:p>
            <a:r>
              <a:rPr lang="en-US" baseline="0" dirty="0" smtClean="0"/>
              <a:t>On the phone it’s more exciting – pictures, songs, accelerometer, compass, </a:t>
            </a:r>
            <a:r>
              <a:rPr lang="en-US" baseline="0" dirty="0" err="1" smtClean="0"/>
              <a:t>etc</a:t>
            </a:r>
            <a:endParaRPr lang="en-US" baseline="0" dirty="0" smtClean="0"/>
          </a:p>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35305061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577F74-FDA1-477B-91AB-B12818AE29D7}" type="datetime1">
              <a:rPr lang="en-US" smtClean="0"/>
              <a:t>2014-01-19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830785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Enthusiasts: Peter</a:t>
            </a:r>
            <a:r>
              <a:rPr lang="en-US" baseline="0" dirty="0" smtClean="0"/>
              <a:t> </a:t>
            </a:r>
            <a:r>
              <a:rPr lang="en-US" baseline="0" dirty="0" err="1" smtClean="0"/>
              <a:t>Helden’s</a:t>
            </a:r>
            <a:r>
              <a:rPr lang="en-US" baseline="0" dirty="0" smtClean="0"/>
              <a:t> My Online </a:t>
            </a:r>
            <a:r>
              <a:rPr lang="en-US" baseline="0" dirty="0" smtClean="0"/>
              <a:t>Meetings, Lego</a:t>
            </a:r>
            <a:endParaRPr lang="en-US" baseline="0"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B4BAF9-C060-4F23-9127-EB33E77B29FC}"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1589501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Hub: electronic </a:t>
            </a:r>
            <a:r>
              <a:rPr lang="en-US" dirty="0" err="1" smtClean="0"/>
              <a:t>ctor</a:t>
            </a:r>
            <a:r>
              <a:rPr lang="en-US" dirty="0" smtClean="0"/>
              <a:t>, </a:t>
            </a:r>
            <a:r>
              <a:rPr lang="en-US" dirty="0" err="1" smtClean="0"/>
              <a:t>rex</a:t>
            </a:r>
            <a:r>
              <a:rPr lang="en-US" dirty="0" smtClean="0"/>
              <a:t> – wrapping web services, REST, libraries, live editing, </a:t>
            </a:r>
          </a:p>
          <a:p>
            <a:r>
              <a:rPr lang="en-US" dirty="0" smtClean="0"/>
              <a:t>Buddy – first crash bucket – shake before start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9</a:t>
            </a:fld>
            <a:endParaRPr lang="en-US" dirty="0"/>
          </a:p>
        </p:txBody>
      </p:sp>
    </p:spTree>
    <p:extLst>
      <p:ext uri="{BB962C8B-B14F-4D97-AF65-F5344CB8AC3E}">
        <p14:creationId xmlns:p14="http://schemas.microsoft.com/office/powerpoint/2010/main" val="1169480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A547592-F3B5-4C3C-A770-3D6AA87198CD}"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11</a:t>
            </a:fld>
            <a:endParaRPr lang="en-US" dirty="0"/>
          </a:p>
        </p:txBody>
      </p:sp>
    </p:spTree>
    <p:extLst>
      <p:ext uri="{BB962C8B-B14F-4D97-AF65-F5344CB8AC3E}">
        <p14:creationId xmlns:p14="http://schemas.microsoft.com/office/powerpoint/2010/main" val="3702500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D77AE20-354B-4DF3-8888-807CBD007CFC}" type="datetime1">
              <a:rPr lang="en-US" smtClean="0"/>
              <a:t>2014-01-19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12</a:t>
            </a:fld>
            <a:endParaRPr lang="en-US" dirty="0"/>
          </a:p>
        </p:txBody>
      </p:sp>
    </p:spTree>
    <p:extLst>
      <p:ext uri="{BB962C8B-B14F-4D97-AF65-F5344CB8AC3E}">
        <p14:creationId xmlns:p14="http://schemas.microsoft.com/office/powerpoint/2010/main" val="3794159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314" y="1935370"/>
            <a:ext cx="6833167" cy="997196"/>
          </a:xfrm>
        </p:spPr>
        <p:txBody>
          <a:bodyPr anchor="b" anchorCtr="0">
            <a:noAutofit/>
          </a:bodyPr>
          <a:lstStyle>
            <a:lvl1pPr>
              <a:defRPr sz="60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383314" y="3176526"/>
            <a:ext cx="6833167" cy="498598"/>
          </a:xfrm>
        </p:spPr>
        <p:txBody>
          <a:bodyPr>
            <a:noAutofit/>
          </a:bodyPr>
          <a:lstStyle>
            <a:lvl1pPr marL="0" indent="0">
              <a:spcBef>
                <a:spcPts val="0"/>
              </a:spcBef>
              <a:buNone/>
              <a:defRPr sz="3200" spc="-70" baseline="0">
                <a:solidFill>
                  <a:schemeClr val="accent2">
                    <a:alpha val="99000"/>
                  </a:schemeClr>
                </a:solidFill>
                <a:latin typeface="+mj-lt"/>
              </a:defRPr>
            </a:lvl1pPr>
          </a:lstStyle>
          <a:p>
            <a:pPr lvl="0"/>
            <a:r>
              <a:rPr lang="en-US" dirty="0" smtClean="0"/>
              <a:t>Speaker Name</a:t>
            </a:r>
            <a:br>
              <a:rPr lang="en-US" dirty="0" smtClean="0"/>
            </a:br>
            <a:r>
              <a:rPr lang="en-US" dirty="0" smtClean="0"/>
              <a:t>Speaker Title</a:t>
            </a:r>
            <a:endParaRPr lang="en-US" dirty="0"/>
          </a:p>
        </p:txBody>
      </p:sp>
      <p:sp>
        <p:nvSpPr>
          <p:cNvPr id="3" name="Rectangle 2"/>
          <p:cNvSpPr/>
          <p:nvPr userDrawn="1"/>
        </p:nvSpPr>
        <p:spPr bwMode="auto">
          <a:xfrm>
            <a:off x="327546" y="1187355"/>
            <a:ext cx="3507475" cy="38896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 y="6632813"/>
            <a:ext cx="12188825" cy="225188"/>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p:nvPr userDrawn="1"/>
        </p:nvSpPr>
        <p:spPr bwMode="auto">
          <a:xfrm>
            <a:off x="0" y="6153375"/>
            <a:ext cx="12188825" cy="70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7868" y="1411555"/>
            <a:ext cx="11173090" cy="19882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666395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828893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3935" y="2084172"/>
            <a:ext cx="8065723" cy="4482760"/>
          </a:xfrm>
        </p:spPr>
        <p:txBody>
          <a:bodyPr lIns="182880" tIns="146304" rIns="182880" bIns="146304">
            <a:noAutofit/>
          </a:bodyPr>
          <a:lstStyle>
            <a:lvl1pPr>
              <a:defRPr sz="3528"/>
            </a:lvl1pPr>
            <a:lvl2pPr>
              <a:defRPr sz="2744"/>
            </a:lvl2pPr>
            <a:lvl3pPr>
              <a:defRPr sz="2352"/>
            </a:lvl3pPr>
            <a:lvl4pPr>
              <a:defRPr sz="1960"/>
            </a:lvl4pPr>
            <a:lvl5pPr>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69169" y="2084172"/>
            <a:ext cx="2688574" cy="4482760"/>
          </a:xfrm>
        </p:spPr>
        <p:txBody>
          <a:bodyPr lIns="182880" tIns="146304" rIns="182880" bIns="146304">
            <a:noAutofit/>
          </a:bodyPr>
          <a:lstStyle>
            <a:lvl1pPr algn="l" defTabSz="895974" rtl="0" eaLnBrk="1" latinLnBrk="0" hangingPunct="1">
              <a:spcBef>
                <a:spcPct val="0"/>
              </a:spcBef>
              <a:buNone/>
              <a:defRPr lang="en-US" sz="2352" kern="1200" dirty="0" smtClean="0">
                <a:gradFill>
                  <a:gsLst>
                    <a:gs pos="0">
                      <a:schemeClr val="tx1"/>
                    </a:gs>
                    <a:gs pos="100000">
                      <a:schemeClr val="tx1"/>
                    </a:gs>
                  </a:gsLst>
                  <a:lin ang="5400000" scaled="0"/>
                </a:gradFill>
                <a:latin typeface="+mn-lt"/>
                <a:ea typeface="+mj-ea"/>
                <a:cs typeface="+mj-cs"/>
              </a:defRPr>
            </a:lvl1pPr>
            <a:lvl2pPr algn="l" defTabSz="895974"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3993" indent="0" algn="l" defTabSz="895974"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7986" indent="0" algn="l" defTabSz="895974"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4868" indent="0" algn="l" defTabSz="895974"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94606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2"/>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dirty="0"/>
            </a:lvl1pPr>
          </a:lstStyle>
          <a:p>
            <a:pPr lvl="0"/>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baseline="0" dirty="0"/>
            </a:lvl1pPr>
          </a:lstStyle>
          <a:p>
            <a:pPr lvl="0"/>
            <a:r>
              <a:rPr lang="en-US" smtClean="0"/>
              <a:t>Click to edit Master title style</a:t>
            </a:r>
            <a:endParaRPr lang="en-US" dirty="0"/>
          </a:p>
        </p:txBody>
      </p:sp>
      <p:sp>
        <p:nvSpPr>
          <p:cNvPr id="5" name="Text Placeholder 4"/>
          <p:cNvSpPr>
            <a:spLocks noGrp="1"/>
          </p:cNvSpPr>
          <p:nvPr>
            <p:ph type="body" sz="quarter" idx="10"/>
          </p:nvPr>
        </p:nvSpPr>
        <p:spPr>
          <a:xfrm>
            <a:off x="519112" y="1830988"/>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1"/>
          </p:nvPr>
        </p:nvSpPr>
        <p:spPr>
          <a:xfrm>
            <a:off x="1541929" y="1201961"/>
            <a:ext cx="10126196" cy="387798"/>
          </a:xfrm>
        </p:spPr>
        <p:txBody>
          <a:bodyPr/>
          <a:lstStyle>
            <a:lvl1pPr marL="0" indent="0">
              <a:buNone/>
              <a:defRPr sz="2800" baseline="0"/>
            </a:lvl1pPr>
          </a:lstStyle>
          <a:p>
            <a:pPr lvl="0"/>
            <a:r>
              <a:rPr lang="en-US" smtClean="0"/>
              <a:t>Click to edit Master text styles</a:t>
            </a:r>
          </a:p>
        </p:txBody>
      </p:sp>
    </p:spTree>
    <p:extLst>
      <p:ext uri="{BB962C8B-B14F-4D97-AF65-F5344CB8AC3E}">
        <p14:creationId xmlns:p14="http://schemas.microsoft.com/office/powerpoint/2010/main" val="38523681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accent2"/>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accent2"/>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6668435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1084729" y="0"/>
            <a:ext cx="11104096" cy="1091821"/>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1541929" y="161925"/>
            <a:ext cx="10126196" cy="747897"/>
          </a:xfrm>
          <a:prstGeom prst="rect">
            <a:avLst/>
          </a:prstGeom>
        </p:spPr>
        <p:txBody>
          <a:bodyPr vert="horz" wrap="square" lIns="0" tIns="0" rIns="0" bIns="0" rtlCol="0" anchor="ctr" anchorCtr="0">
            <a:norm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1" y="-1"/>
            <a:ext cx="1078173" cy="11054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descr="C:\Users\micmo\Desktop\touch studio logo 2 bg.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53575" y="147539"/>
            <a:ext cx="774474" cy="77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5" r:id="rId2"/>
    <p:sldLayoutId id="2147484086" r:id="rId3"/>
    <p:sldLayoutId id="2147484097"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6" r:id="rId13"/>
    <p:sldLayoutId id="2147484098" r:id="rId14"/>
    <p:sldLayoutId id="2147484099" r:id="rId15"/>
    <p:sldLayoutId id="214748410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48" r:id="rId4"/>
    <p:sldLayoutId id="2147484061" r:id="rId5"/>
    <p:sldLayoutId id="2147484062" r:id="rId6"/>
    <p:sldLayoutId id="2147484049" r:id="rId7"/>
    <p:sldLayoutId id="2147484063" r:id="rId8"/>
    <p:sldLayoutId id="2147484064" r:id="rId9"/>
    <p:sldLayoutId id="2147484057" r:id="rId10"/>
    <p:sldLayoutId id="2147484065" r:id="rId11"/>
    <p:sldLayoutId id="214748406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www.touchdevelop.com/"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http://touchdevelop.com/api/"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touchdevelop.com/help/cloudservices"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hyperlink" Target="https://www.touchdevelop.com/"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11.jpe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5.jpe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hyperlink" Target="https://www.touchdevelop.com/"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37.jpeg"/><Relationship Id="rId5" Type="http://schemas.openxmlformats.org/officeDocument/2006/relationships/image" Target="../media/image11.jpeg"/><Relationship Id="rId4" Type="http://schemas.openxmlformats.org/officeDocument/2006/relationships/image" Target="../media/image7.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hyperlink" Target="http://touchdevelop.com/help/platform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hyperlink" Target="https://play.google.com/store/apps/details?id=com.aide.ui&amp;hl=en" TargetMode="External"/><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hyperlink" Target="http://twolivesleft.com/Codea/"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7.png"/><Relationship Id="rId7"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11.jpeg"/><Relationship Id="rId9" Type="http://schemas.openxmlformats.org/officeDocument/2006/relationships/image" Target="../media/image4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www.touchdevelop.com/"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10.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hyperlink" Target="https://www.touchdevelop.com/"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24.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touchdevelop.com/" TargetMode="External"/><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314" y="2655009"/>
            <a:ext cx="6833167" cy="997196"/>
          </a:xfrm>
        </p:spPr>
        <p:txBody>
          <a:bodyPr/>
          <a:lstStyle/>
          <a:p>
            <a:pPr algn="ctr"/>
            <a:r>
              <a:rPr lang="en-US" sz="8000" b="1" dirty="0" err="1" smtClean="0">
                <a:solidFill>
                  <a:schemeClr val="tx1">
                    <a:alpha val="99000"/>
                  </a:schemeClr>
                </a:solidFill>
              </a:rPr>
              <a:t>touch</a:t>
            </a:r>
            <a:r>
              <a:rPr lang="en-US" sz="8000" b="1" dirty="0" err="1" smtClean="0">
                <a:solidFill>
                  <a:schemeClr val="tx1">
                    <a:alpha val="99000"/>
                  </a:schemeClr>
                </a:solidFill>
                <a:latin typeface="+mn-lt"/>
                <a:cs typeface="Segoe UI Semibold" panose="020B0702040204020203" pitchFamily="34" charset="0"/>
              </a:rPr>
              <a:t>develop</a:t>
            </a:r>
            <a:r>
              <a:rPr lang="en-US" sz="8000" b="1" dirty="0" smtClean="0">
                <a:solidFill>
                  <a:schemeClr val="tx1">
                    <a:alpha val="99000"/>
                  </a:schemeClr>
                </a:solidFill>
              </a:rPr>
              <a:t/>
            </a:r>
            <a:br>
              <a:rPr lang="en-US" sz="8000" b="1" dirty="0" smtClean="0">
                <a:solidFill>
                  <a:schemeClr val="tx1">
                    <a:alpha val="99000"/>
                  </a:schemeClr>
                </a:solidFill>
              </a:rPr>
            </a:br>
            <a:r>
              <a:rPr lang="en-US" sz="2800" b="1" dirty="0">
                <a:solidFill>
                  <a:schemeClr val="tx1">
                    <a:alpha val="99000"/>
                  </a:schemeClr>
                </a:solidFill>
              </a:rPr>
              <a:t/>
            </a:r>
            <a:br>
              <a:rPr lang="en-US" sz="2800" b="1" dirty="0">
                <a:solidFill>
                  <a:schemeClr val="tx1">
                    <a:alpha val="99000"/>
                  </a:schemeClr>
                </a:solidFill>
              </a:rPr>
            </a:br>
            <a:r>
              <a:rPr lang="en-US" sz="4800" b="1" dirty="0" smtClean="0">
                <a:solidFill>
                  <a:schemeClr val="tx1">
                    <a:alpha val="99000"/>
                  </a:schemeClr>
                </a:solidFill>
              </a:rPr>
              <a:t>a mobile </a:t>
            </a:r>
            <a:r>
              <a:rPr lang="en-US" sz="4000" b="1" dirty="0" smtClean="0">
                <a:solidFill>
                  <a:schemeClr val="tx1">
                    <a:alpha val="99000"/>
                  </a:schemeClr>
                </a:solidFill>
              </a:rPr>
              <a:t>IDE </a:t>
            </a:r>
            <a:r>
              <a:rPr lang="en-US" sz="4800" b="1" dirty="0" smtClean="0">
                <a:solidFill>
                  <a:schemeClr val="tx1">
                    <a:alpha val="99000"/>
                  </a:schemeClr>
                </a:solidFill>
              </a:rPr>
              <a:t>in the cloud</a:t>
            </a:r>
            <a:endParaRPr lang="en-US" sz="4800" dirty="0">
              <a:solidFill>
                <a:schemeClr val="tx1">
                  <a:alpha val="99000"/>
                </a:schemeClr>
              </a:solidFill>
            </a:endParaRPr>
          </a:p>
        </p:txBody>
      </p:sp>
      <p:sp>
        <p:nvSpPr>
          <p:cNvPr id="3" name="Text Placeholder 2"/>
          <p:cNvSpPr>
            <a:spLocks noGrp="1"/>
          </p:cNvSpPr>
          <p:nvPr>
            <p:ph type="body" sz="quarter" idx="12"/>
          </p:nvPr>
        </p:nvSpPr>
        <p:spPr>
          <a:xfrm>
            <a:off x="4243754" y="4182822"/>
            <a:ext cx="7291754" cy="498598"/>
          </a:xfrm>
        </p:spPr>
        <p:txBody>
          <a:bodyPr/>
          <a:lstStyle/>
          <a:p>
            <a:pPr algn="ctr">
              <a:lnSpc>
                <a:spcPct val="150000"/>
              </a:lnSpc>
            </a:pPr>
            <a:r>
              <a:rPr lang="en-US" sz="2400" dirty="0" smtClean="0">
                <a:solidFill>
                  <a:schemeClr val="tx1">
                    <a:alpha val="99000"/>
                  </a:schemeClr>
                </a:solidFill>
              </a:rPr>
              <a:t>Michał </a:t>
            </a:r>
            <a:r>
              <a:rPr lang="en-US" sz="2400" dirty="0" smtClean="0">
                <a:solidFill>
                  <a:schemeClr val="tx1">
                    <a:alpha val="99000"/>
                  </a:schemeClr>
                </a:solidFill>
              </a:rPr>
              <a:t>Moskal</a:t>
            </a:r>
            <a:r>
              <a:rPr lang="en-US" sz="2400" dirty="0">
                <a:solidFill>
                  <a:schemeClr val="tx1">
                    <a:alpha val="99000"/>
                  </a:schemeClr>
                </a:solidFill>
              </a:rPr>
              <a:t>, Nikolai </a:t>
            </a:r>
            <a:r>
              <a:rPr lang="en-US" sz="2400" dirty="0" smtClean="0">
                <a:solidFill>
                  <a:schemeClr val="tx1">
                    <a:alpha val="99000"/>
                  </a:schemeClr>
                </a:solidFill>
              </a:rPr>
              <a:t>Tillmann, </a:t>
            </a:r>
            <a:r>
              <a:rPr lang="en-US" sz="2400" dirty="0">
                <a:solidFill>
                  <a:schemeClr val="tx1">
                    <a:alpha val="99000"/>
                  </a:schemeClr>
                </a:solidFill>
              </a:rPr>
              <a:t>Peli de Halleux, </a:t>
            </a:r>
            <a:r>
              <a:rPr lang="en-US" sz="2400" dirty="0" smtClean="0">
                <a:solidFill>
                  <a:schemeClr val="tx1">
                    <a:alpha val="99000"/>
                  </a:schemeClr>
                </a:solidFill>
              </a:rPr>
              <a:t>Tom </a:t>
            </a:r>
            <a:r>
              <a:rPr lang="en-US" sz="2400" dirty="0">
                <a:solidFill>
                  <a:schemeClr val="tx1">
                    <a:alpha val="99000"/>
                  </a:schemeClr>
                </a:solidFill>
              </a:rPr>
              <a:t>Ball, Sebastian Burckhardt, </a:t>
            </a:r>
            <a:r>
              <a:rPr lang="en-US" sz="2400" dirty="0" smtClean="0">
                <a:solidFill>
                  <a:schemeClr val="tx1">
                    <a:alpha val="99000"/>
                  </a:schemeClr>
                </a:solidFill>
              </a:rPr>
              <a:t>Manuel </a:t>
            </a:r>
            <a:r>
              <a:rPr lang="en-US" sz="2400" dirty="0" err="1" smtClean="0">
                <a:solidFill>
                  <a:schemeClr val="tx1">
                    <a:alpha val="99000"/>
                  </a:schemeClr>
                </a:solidFill>
              </a:rPr>
              <a:t>Fähndrich</a:t>
            </a:r>
            <a:r>
              <a:rPr lang="en-US" sz="2400" dirty="0">
                <a:solidFill>
                  <a:schemeClr val="tx1">
                    <a:alpha val="99000"/>
                  </a:schemeClr>
                </a:solidFill>
              </a:rPr>
              <a:t>*</a:t>
            </a:r>
          </a:p>
          <a:p>
            <a:pPr algn="ctr">
              <a:lnSpc>
                <a:spcPct val="100000"/>
              </a:lnSpc>
            </a:pPr>
            <a:r>
              <a:rPr lang="en-US" sz="2800" dirty="0" smtClean="0">
                <a:solidFill>
                  <a:schemeClr val="tx1">
                    <a:alpha val="99000"/>
                  </a:schemeClr>
                </a:solidFill>
              </a:rPr>
              <a:t/>
            </a:r>
            <a:br>
              <a:rPr lang="en-US" sz="2800" dirty="0" smtClean="0">
                <a:solidFill>
                  <a:schemeClr val="tx1">
                    <a:alpha val="99000"/>
                  </a:schemeClr>
                </a:solidFill>
              </a:rPr>
            </a:br>
            <a:r>
              <a:rPr lang="en-US" sz="3600" dirty="0" smtClean="0">
                <a:latin typeface="+mn-lt"/>
              </a:rPr>
              <a:t>Microsoft Research</a:t>
            </a:r>
            <a:endParaRPr lang="en-US" sz="2800" dirty="0" smtClean="0">
              <a:latin typeface="+mn-lt"/>
            </a:endParaRPr>
          </a:p>
        </p:txBody>
      </p:sp>
      <p:sp>
        <p:nvSpPr>
          <p:cNvPr id="6" name="Text Placeholder 2"/>
          <p:cNvSpPr txBox="1">
            <a:spLocks/>
          </p:cNvSpPr>
          <p:nvPr/>
        </p:nvSpPr>
        <p:spPr>
          <a:xfrm>
            <a:off x="4383314" y="4343400"/>
            <a:ext cx="6833167" cy="4985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solidFill>
                  <a:schemeClr val="tx2">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schemeClr val="tx1">
                  <a:alpha val="99000"/>
                </a:schemeClr>
              </a:solidFill>
            </a:endParaRPr>
          </a:p>
        </p:txBody>
      </p:sp>
      <p:pic>
        <p:nvPicPr>
          <p:cNvPr id="5" name="Picture 3" descr="C:\Users\micmo\Desktop\touch studio logo 2 b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8415" y="1647175"/>
            <a:ext cx="2938440" cy="2945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22159" y="5185064"/>
            <a:ext cx="3630096" cy="984885"/>
          </a:xfrm>
          <a:prstGeom prst="rect">
            <a:avLst/>
          </a:prstGeom>
          <a:noFill/>
        </p:spPr>
        <p:txBody>
          <a:bodyPr wrap="none" lIns="0" tIns="0" rIns="0" bIns="0" rtlCol="0">
            <a:spAutoFit/>
          </a:bodyPr>
          <a:lstStyle/>
          <a:p>
            <a:r>
              <a:rPr lang="en-US" sz="4000" spc="-70" dirty="0" smtClean="0">
                <a:gradFill>
                  <a:gsLst>
                    <a:gs pos="2917">
                      <a:schemeClr val="tx1"/>
                    </a:gs>
                    <a:gs pos="30000">
                      <a:schemeClr val="tx1"/>
                    </a:gs>
                  </a:gsLst>
                  <a:lin ang="5400000" scaled="0"/>
                </a:gradFill>
              </a:rPr>
              <a:t>PEPM Workshop</a:t>
            </a:r>
          </a:p>
          <a:p>
            <a:r>
              <a:rPr lang="en-US" sz="2400" spc="-70" dirty="0" smtClean="0">
                <a:gradFill>
                  <a:gsLst>
                    <a:gs pos="2917">
                      <a:schemeClr val="tx1"/>
                    </a:gs>
                    <a:gs pos="30000">
                      <a:schemeClr val="tx1"/>
                    </a:gs>
                  </a:gsLst>
                  <a:lin ang="5400000" scaled="0"/>
                </a:gradFill>
              </a:rPr>
              <a:t>San Diego, January 20, 2014</a:t>
            </a:r>
            <a:endParaRPr lang="en-US" sz="24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524482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a:t>
            </a:r>
            <a:r>
              <a:rPr lang="en-US" dirty="0" smtClean="0"/>
              <a:t>uture </a:t>
            </a:r>
            <a:r>
              <a:rPr lang="en-US" dirty="0" smtClean="0"/>
              <a:t>of programming: </a:t>
            </a:r>
            <a:r>
              <a:rPr lang="en-US" dirty="0" err="1" smtClean="0"/>
              <a:t>devices+cloud+social</a:t>
            </a:r>
            <a:endParaRPr lang="en-US" dirty="0"/>
          </a:p>
        </p:txBody>
      </p:sp>
      <p:sp>
        <p:nvSpPr>
          <p:cNvPr id="3" name="Text Placeholder 2"/>
          <p:cNvSpPr>
            <a:spLocks noGrp="1"/>
          </p:cNvSpPr>
          <p:nvPr>
            <p:ph type="body" sz="quarter" idx="10"/>
          </p:nvPr>
        </p:nvSpPr>
        <p:spPr>
          <a:xfrm>
            <a:off x="519113" y="1448597"/>
            <a:ext cx="11149013" cy="4764381"/>
          </a:xfrm>
        </p:spPr>
        <p:txBody>
          <a:bodyPr/>
          <a:lstStyle/>
          <a:p>
            <a:pPr marL="0" indent="0">
              <a:buNone/>
            </a:pPr>
            <a:r>
              <a:rPr lang="en-US" sz="3600" dirty="0" smtClean="0"/>
              <a:t>Devices: phones, tablets, laptops, desktops, ...</a:t>
            </a:r>
          </a:p>
          <a:p>
            <a:pPr marL="284162" lvl="1" indent="0">
              <a:buNone/>
            </a:pPr>
            <a:r>
              <a:rPr lang="en-US" sz="1800" dirty="0"/>
              <a:t>Works on all devices, keyboard or not -&gt; editing ASTs</a:t>
            </a:r>
          </a:p>
          <a:p>
            <a:pPr marL="284162" lvl="1" indent="0">
              <a:buNone/>
            </a:pPr>
            <a:r>
              <a:rPr lang="en-US" sz="1800" dirty="0"/>
              <a:t>Easy access to on-device media and sensors</a:t>
            </a:r>
          </a:p>
          <a:p>
            <a:pPr marL="284162" lvl="1" indent="0">
              <a:buNone/>
            </a:pPr>
            <a:r>
              <a:rPr lang="en-US" sz="1800" dirty="0"/>
              <a:t>Scripts synchronized across all your </a:t>
            </a:r>
            <a:r>
              <a:rPr lang="en-US" sz="1800" dirty="0" smtClean="0"/>
              <a:t>devices</a:t>
            </a:r>
            <a:endParaRPr lang="en-US" sz="3600" dirty="0" smtClean="0"/>
          </a:p>
          <a:p>
            <a:pPr marL="0" indent="0">
              <a:buNone/>
            </a:pPr>
            <a:r>
              <a:rPr lang="en-US" sz="3600" dirty="0" smtClean="0"/>
              <a:t>Cloud-powered: platform and user scripts</a:t>
            </a:r>
          </a:p>
          <a:p>
            <a:pPr marL="284162" lvl="1" indent="0">
              <a:buNone/>
            </a:pPr>
            <a:r>
              <a:rPr lang="en-US" sz="1800" dirty="0" smtClean="0"/>
              <a:t>Crowd-sourced crash logging, profiling, coverage collection</a:t>
            </a:r>
          </a:p>
          <a:p>
            <a:pPr marL="284162" lvl="1" indent="0">
              <a:buNone/>
            </a:pPr>
            <a:r>
              <a:rPr lang="en-US" sz="1800" dirty="0" smtClean="0"/>
              <a:t>Cloud data and (soon) execution</a:t>
            </a:r>
          </a:p>
          <a:p>
            <a:pPr marL="284162" lvl="1" indent="0">
              <a:buNone/>
            </a:pPr>
            <a:r>
              <a:rPr lang="en-US" sz="1800" dirty="0" smtClean="0"/>
              <a:t>Plugins in the cloud</a:t>
            </a:r>
          </a:p>
          <a:p>
            <a:pPr marL="0" indent="0">
              <a:buNone/>
            </a:pPr>
            <a:r>
              <a:rPr lang="en-US" sz="3600" dirty="0" smtClean="0"/>
              <a:t>Social: user-generated content</a:t>
            </a:r>
          </a:p>
          <a:p>
            <a:pPr marL="284162" lvl="1" indent="0">
              <a:buNone/>
            </a:pPr>
            <a:r>
              <a:rPr lang="en-US" sz="1800" dirty="0" smtClean="0"/>
              <a:t>Scripts, libraries – come with source for tweaking</a:t>
            </a:r>
          </a:p>
          <a:p>
            <a:pPr marL="284162" lvl="1" indent="0">
              <a:buNone/>
            </a:pPr>
            <a:r>
              <a:rPr lang="en-US" sz="1800" dirty="0" smtClean="0"/>
              <a:t>Comments, likes, tags, followers, ...</a:t>
            </a:r>
          </a:p>
          <a:p>
            <a:pPr marL="284162" lvl="1" indent="0">
              <a:buNone/>
            </a:pPr>
            <a:r>
              <a:rPr lang="en-US" sz="1800" dirty="0" smtClean="0"/>
              <a:t>Pictures and sounds – searchable </a:t>
            </a:r>
          </a:p>
          <a:p>
            <a:pPr marL="284162" lvl="1" indent="0">
              <a:buNone/>
            </a:pPr>
            <a:r>
              <a:rPr lang="en-US" sz="1800" dirty="0" smtClean="0"/>
              <a:t>Scripts as docs (especially libraries), tutorials (teaching)</a:t>
            </a:r>
          </a:p>
        </p:txBody>
      </p:sp>
    </p:spTree>
    <p:extLst>
      <p:ext uri="{BB962C8B-B14F-4D97-AF65-F5344CB8AC3E}">
        <p14:creationId xmlns:p14="http://schemas.microsoft.com/office/powerpoint/2010/main" val="422027481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2196" y="1157484"/>
            <a:ext cx="9144000" cy="197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2196" y="3138684"/>
            <a:ext cx="9144000" cy="197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2196" y="5119884"/>
            <a:ext cx="9144000" cy="171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smtClean="0"/>
              <a:t>touch</a:t>
            </a:r>
            <a:r>
              <a:rPr lang="en-US" dirty="0" smtClean="0">
                <a:latin typeface="Segoe UI Semibold" panose="020B0702040204020203" pitchFamily="34" charset="0"/>
                <a:cs typeface="Segoe UI Semibold" panose="020B0702040204020203" pitchFamily="34" charset="0"/>
              </a:rPr>
              <a:t>develop</a:t>
            </a:r>
            <a:r>
              <a:rPr lang="en-US" dirty="0" smtClean="0"/>
              <a:t>.com</a:t>
            </a:r>
            <a:endParaRPr lang="en-US" dirty="0"/>
          </a:p>
        </p:txBody>
      </p:sp>
      <p:sp>
        <p:nvSpPr>
          <p:cNvPr id="10" name="Text Placeholder 2"/>
          <p:cNvSpPr txBox="1">
            <a:spLocks/>
          </p:cNvSpPr>
          <p:nvPr/>
        </p:nvSpPr>
        <p:spPr>
          <a:xfrm>
            <a:off x="388193" y="1346849"/>
            <a:ext cx="2712651" cy="5293757"/>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400"/>
              </a:spcBef>
              <a:spcAft>
                <a:spcPts val="2400"/>
              </a:spcAft>
              <a:buFont typeface="Arial" pitchFamily="34" charset="0"/>
              <a:buNone/>
            </a:pPr>
            <a:r>
              <a:rPr lang="en-US" sz="2800" dirty="0" smtClean="0">
                <a:solidFill>
                  <a:schemeClr val="accent2"/>
                </a:solidFill>
                <a:latin typeface="+mn-lt"/>
              </a:rPr>
              <a:t>400,000+ </a:t>
            </a:r>
            <a:br>
              <a:rPr lang="en-US" sz="2800" dirty="0" smtClean="0">
                <a:solidFill>
                  <a:schemeClr val="accent2"/>
                </a:solidFill>
                <a:latin typeface="+mn-lt"/>
              </a:rPr>
            </a:br>
            <a:r>
              <a:rPr lang="en-US" sz="2800" dirty="0" smtClean="0">
                <a:solidFill>
                  <a:schemeClr val="tx1"/>
                </a:solidFill>
              </a:rPr>
              <a:t>app downloads</a:t>
            </a:r>
          </a:p>
          <a:p>
            <a:pPr marL="0" indent="0">
              <a:lnSpc>
                <a:spcPct val="100000"/>
              </a:lnSpc>
              <a:spcBef>
                <a:spcPts val="2400"/>
              </a:spcBef>
              <a:spcAft>
                <a:spcPts val="2400"/>
              </a:spcAft>
              <a:buFont typeface="Arial" pitchFamily="34" charset="0"/>
              <a:buNone/>
            </a:pPr>
            <a:r>
              <a:rPr lang="en-US" sz="2800" dirty="0" smtClean="0">
                <a:solidFill>
                  <a:schemeClr val="accent2"/>
                </a:solidFill>
                <a:latin typeface="+mn-lt"/>
              </a:rPr>
              <a:t>160,000+</a:t>
            </a:r>
            <a:r>
              <a:rPr lang="en-US" sz="2800" dirty="0" smtClean="0">
                <a:solidFill>
                  <a:schemeClr val="accent2"/>
                </a:solidFill>
              </a:rPr>
              <a:t/>
            </a:r>
            <a:br>
              <a:rPr lang="en-US" sz="2800" dirty="0" smtClean="0">
                <a:solidFill>
                  <a:schemeClr val="accent2"/>
                </a:solidFill>
              </a:rPr>
            </a:br>
            <a:r>
              <a:rPr lang="en-US" sz="2800" dirty="0" smtClean="0">
                <a:solidFill>
                  <a:schemeClr val="tx1"/>
                </a:solidFill>
              </a:rPr>
              <a:t>registered users</a:t>
            </a:r>
          </a:p>
          <a:p>
            <a:pPr marL="0" indent="0">
              <a:lnSpc>
                <a:spcPct val="100000"/>
              </a:lnSpc>
              <a:spcBef>
                <a:spcPts val="2400"/>
              </a:spcBef>
              <a:spcAft>
                <a:spcPts val="2400"/>
              </a:spcAft>
              <a:buFont typeface="Arial" pitchFamily="34" charset="0"/>
              <a:buNone/>
            </a:pPr>
            <a:r>
              <a:rPr lang="en-US" sz="2800" dirty="0" smtClean="0">
                <a:solidFill>
                  <a:schemeClr val="accent2"/>
                </a:solidFill>
                <a:latin typeface="+mn-lt"/>
              </a:rPr>
              <a:t>70,000+</a:t>
            </a:r>
            <a:br>
              <a:rPr lang="en-US" sz="2800" dirty="0" smtClean="0">
                <a:solidFill>
                  <a:schemeClr val="accent2"/>
                </a:solidFill>
                <a:latin typeface="+mn-lt"/>
              </a:rPr>
            </a:br>
            <a:r>
              <a:rPr lang="en-US" sz="2800" dirty="0" smtClean="0">
                <a:solidFill>
                  <a:schemeClr val="tx1"/>
                </a:solidFill>
              </a:rPr>
              <a:t>published scripts</a:t>
            </a:r>
          </a:p>
          <a:p>
            <a:pPr marL="0" indent="0">
              <a:lnSpc>
                <a:spcPct val="100000"/>
              </a:lnSpc>
              <a:spcBef>
                <a:spcPts val="2400"/>
              </a:spcBef>
              <a:spcAft>
                <a:spcPts val="2400"/>
              </a:spcAft>
              <a:buFont typeface="Arial" pitchFamily="34" charset="0"/>
              <a:buNone/>
            </a:pPr>
            <a:r>
              <a:rPr lang="en-US" sz="2800" dirty="0" smtClean="0">
                <a:solidFill>
                  <a:schemeClr val="accent2"/>
                </a:solidFill>
                <a:latin typeface="+mn-lt"/>
              </a:rPr>
              <a:t>700+</a:t>
            </a:r>
            <a:r>
              <a:rPr lang="en-US" sz="2800" dirty="0" smtClean="0">
                <a:solidFill>
                  <a:schemeClr val="tx1"/>
                </a:solidFill>
                <a:latin typeface="+mn-lt"/>
              </a:rPr>
              <a:t/>
            </a:r>
            <a:br>
              <a:rPr lang="en-US" sz="2800" dirty="0" smtClean="0">
                <a:solidFill>
                  <a:schemeClr val="tx1"/>
                </a:solidFill>
                <a:latin typeface="+mn-lt"/>
              </a:rPr>
            </a:br>
            <a:r>
              <a:rPr lang="en-US" sz="2800" spc="-150" dirty="0" smtClean="0">
                <a:solidFill>
                  <a:schemeClr val="tx1"/>
                </a:solidFill>
              </a:rPr>
              <a:t>apps in stores</a:t>
            </a:r>
            <a:endParaRPr lang="en-US" sz="2800" dirty="0" smtClean="0">
              <a:solidFill>
                <a:schemeClr val="tx1"/>
              </a:solidFill>
            </a:endParaRPr>
          </a:p>
        </p:txBody>
      </p:sp>
    </p:spTree>
    <p:extLst>
      <p:ext uri="{BB962C8B-B14F-4D97-AF65-F5344CB8AC3E}">
        <p14:creationId xmlns:p14="http://schemas.microsoft.com/office/powerpoint/2010/main" val="801735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222661"/>
            <a:ext cx="10969943" cy="4876799"/>
          </a:xfrm>
          <a:prstGeom prst="rect">
            <a:avLst/>
          </a:prstGeom>
        </p:spPr>
        <p:txBody>
          <a:bodyPr>
            <a:noAutofit/>
          </a:bodyPr>
          <a:lstStyle/>
          <a:p>
            <a:pPr marL="0" indent="0">
              <a:lnSpc>
                <a:spcPct val="120000"/>
              </a:lnSpc>
              <a:spcBef>
                <a:spcPts val="2400"/>
              </a:spcBef>
              <a:buNone/>
            </a:pPr>
            <a:r>
              <a:rPr lang="en-US" sz="2400" dirty="0" smtClean="0"/>
              <a:t>script	::= meta-info </a:t>
            </a:r>
            <a:r>
              <a:rPr lang="en-US" sz="2400" dirty="0" err="1" smtClean="0"/>
              <a:t>decl</a:t>
            </a:r>
            <a:r>
              <a:rPr lang="en-US" sz="2400" dirty="0" smtClean="0"/>
              <a:t>*</a:t>
            </a:r>
            <a:br>
              <a:rPr lang="en-US" sz="2400" dirty="0" smtClean="0"/>
            </a:br>
            <a:r>
              <a:rPr lang="en-US" sz="2400" dirty="0" err="1" smtClean="0"/>
              <a:t>decl</a:t>
            </a:r>
            <a:r>
              <a:rPr lang="en-US" sz="2400" dirty="0"/>
              <a:t>	</a:t>
            </a:r>
            <a:r>
              <a:rPr lang="en-US" sz="2400" dirty="0" smtClean="0"/>
              <a:t>::= action | page | event | global | library | record</a:t>
            </a:r>
            <a:br>
              <a:rPr lang="en-US" sz="2400" dirty="0" smtClean="0"/>
            </a:br>
            <a:r>
              <a:rPr lang="en-US" sz="2400" dirty="0" smtClean="0"/>
              <a:t>action 	::= </a:t>
            </a:r>
            <a:r>
              <a:rPr lang="en-US" sz="2400" dirty="0" smtClean="0">
                <a:solidFill>
                  <a:srgbClr val="59CB12"/>
                </a:solidFill>
                <a:latin typeface="Segoe UI Semibold" panose="020B0702040204020203" pitchFamily="34" charset="0"/>
                <a:cs typeface="Segoe UI Semibold" panose="020B0702040204020203" pitchFamily="34" charset="0"/>
              </a:rPr>
              <a:t>private</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sync</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action</a:t>
            </a:r>
            <a:r>
              <a:rPr lang="en-US" sz="2400" dirty="0" smtClean="0">
                <a:solidFill>
                  <a:srgbClr val="59CB12"/>
                </a:solidFill>
              </a:rPr>
              <a:t> </a:t>
            </a:r>
            <a:r>
              <a:rPr lang="en-US" sz="2400" dirty="0" smtClean="0"/>
              <a:t>sig </a:t>
            </a:r>
            <a:r>
              <a:rPr lang="en-US" sz="2400" dirty="0" err="1"/>
              <a:t>stmt</a:t>
            </a:r>
            <a:r>
              <a:rPr lang="en-US" sz="2400" dirty="0"/>
              <a:t>*</a:t>
            </a:r>
            <a:r>
              <a:rPr lang="en-US" sz="2400" dirty="0" smtClean="0"/>
              <a:t/>
            </a:r>
            <a:br>
              <a:rPr lang="en-US" sz="2400" dirty="0" smtClean="0"/>
            </a:br>
            <a:r>
              <a:rPr lang="en-US" sz="2400" dirty="0" smtClean="0"/>
              <a:t>event 	::= </a:t>
            </a:r>
            <a:r>
              <a:rPr lang="en-US" sz="2400" dirty="0" smtClean="0">
                <a:solidFill>
                  <a:srgbClr val="59CB12"/>
                </a:solidFill>
                <a:latin typeface="Segoe UI Semibold" panose="020B0702040204020203" pitchFamily="34" charset="0"/>
                <a:cs typeface="Segoe UI Semibold" panose="020B0702040204020203" pitchFamily="34" charset="0"/>
              </a:rPr>
              <a:t>event</a:t>
            </a:r>
            <a:r>
              <a:rPr lang="en-US" sz="2400" dirty="0" smtClean="0">
                <a:solidFill>
                  <a:srgbClr val="59CB12"/>
                </a:solidFill>
              </a:rPr>
              <a:t> </a:t>
            </a:r>
            <a:r>
              <a:rPr lang="en-US" sz="2400" dirty="0" smtClean="0"/>
              <a:t>sig </a:t>
            </a:r>
            <a:r>
              <a:rPr lang="en-US" sz="2400" dirty="0" err="1" smtClean="0"/>
              <a:t>stmt</a:t>
            </a:r>
            <a:r>
              <a:rPr lang="en-US" sz="2400" dirty="0" smtClean="0"/>
              <a:t>*</a:t>
            </a:r>
            <a:r>
              <a:rPr lang="en-US" sz="2400" dirty="0"/>
              <a:t/>
            </a:r>
            <a:br>
              <a:rPr lang="en-US" sz="2400" dirty="0"/>
            </a:br>
            <a:r>
              <a:rPr lang="en-US" sz="2400" dirty="0" smtClean="0"/>
              <a:t>page 	::= </a:t>
            </a:r>
            <a:r>
              <a:rPr lang="en-US" sz="2400" dirty="0">
                <a:solidFill>
                  <a:srgbClr val="59CB12"/>
                </a:solidFill>
                <a:latin typeface="Segoe UI Semibold" panose="020B0702040204020203" pitchFamily="34" charset="0"/>
                <a:cs typeface="Segoe UI Semibold" panose="020B0702040204020203" pitchFamily="34" charset="0"/>
              </a:rPr>
              <a:t>private</a:t>
            </a:r>
            <a:r>
              <a:rPr lang="en-US" sz="2400" dirty="0"/>
              <a:t>? </a:t>
            </a:r>
            <a:r>
              <a:rPr lang="en-US" sz="2400" dirty="0" smtClean="0">
                <a:solidFill>
                  <a:srgbClr val="59CB12"/>
                </a:solidFill>
                <a:latin typeface="Segoe UI Semibold" panose="020B0702040204020203" pitchFamily="34" charset="0"/>
                <a:cs typeface="Segoe UI Semibold" panose="020B0702040204020203" pitchFamily="34" charset="0"/>
              </a:rPr>
              <a:t>page</a:t>
            </a:r>
            <a:r>
              <a:rPr lang="en-US" sz="2400" dirty="0" smtClean="0">
                <a:solidFill>
                  <a:srgbClr val="59CB12"/>
                </a:solidFill>
              </a:rPr>
              <a:t> </a:t>
            </a:r>
            <a:r>
              <a:rPr lang="en-US" sz="2400" dirty="0" smtClean="0"/>
              <a:t>sig </a:t>
            </a:r>
            <a:r>
              <a:rPr lang="en-US" sz="2400" dirty="0" err="1" smtClean="0">
                <a:solidFill>
                  <a:srgbClr val="59CB12"/>
                </a:solidFill>
                <a:latin typeface="Segoe UI Semibold" panose="020B0702040204020203" pitchFamily="34" charset="0"/>
                <a:cs typeface="Segoe UI Semibold" panose="020B0702040204020203" pitchFamily="34" charset="0"/>
              </a:rPr>
              <a:t>init</a:t>
            </a:r>
            <a:r>
              <a:rPr lang="en-US" sz="2400" dirty="0" smtClean="0">
                <a:solidFill>
                  <a:srgbClr val="59CB12"/>
                </a:solidFill>
                <a:latin typeface="Segoe UI Semibold" panose="020B0702040204020203" pitchFamily="34" charset="0"/>
                <a:cs typeface="Segoe UI Semibold" panose="020B0702040204020203" pitchFamily="34" charset="0"/>
              </a:rPr>
              <a:t> </a:t>
            </a:r>
            <a:r>
              <a:rPr lang="en-US" sz="2400" dirty="0" err="1"/>
              <a:t>stmt</a:t>
            </a:r>
            <a:r>
              <a:rPr lang="en-US" sz="2400" dirty="0"/>
              <a:t>*</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display </a:t>
            </a:r>
            <a:r>
              <a:rPr lang="en-US" sz="2400" dirty="0" err="1" smtClean="0"/>
              <a:t>stmt</a:t>
            </a:r>
            <a:r>
              <a:rPr lang="en-US" sz="2400" dirty="0"/>
              <a:t>*</a:t>
            </a:r>
            <a:r>
              <a:rPr lang="en-US" sz="2400" dirty="0" smtClean="0"/>
              <a:t/>
            </a:r>
            <a:br>
              <a:rPr lang="en-US" sz="2400" dirty="0" smtClean="0"/>
            </a:br>
            <a:r>
              <a:rPr lang="en-US" sz="2400" dirty="0" smtClean="0"/>
              <a:t>sig	::= id (id </a:t>
            </a:r>
            <a:r>
              <a:rPr lang="en-US" sz="2400" dirty="0" smtClean="0">
                <a:solidFill>
                  <a:srgbClr val="59CB12"/>
                </a:solidFill>
                <a:latin typeface="Segoe UI Semibold" panose="020B0702040204020203" pitchFamily="34" charset="0"/>
                <a:cs typeface="Segoe UI Semibold" panose="020B0702040204020203" pitchFamily="34" charset="0"/>
              </a:rPr>
              <a:t>:</a:t>
            </a:r>
            <a:r>
              <a:rPr lang="en-US" sz="2400" dirty="0" smtClean="0"/>
              <a:t> type)*</a:t>
            </a:r>
            <a:r>
              <a:rPr lang="en-US" sz="2400" dirty="0" smtClean="0">
                <a:solidFill>
                  <a:srgbClr val="59CB12"/>
                </a:solidFill>
                <a:latin typeface="Segoe UI Semibold" panose="020B0702040204020203" pitchFamily="34" charset="0"/>
                <a:cs typeface="Segoe UI Semibold" panose="020B0702040204020203" pitchFamily="34" charset="0"/>
              </a:rPr>
              <a:t> returns </a:t>
            </a:r>
            <a:r>
              <a:rPr lang="en-US" sz="2400" dirty="0" smtClean="0"/>
              <a:t>(</a:t>
            </a:r>
            <a:r>
              <a:rPr lang="en-US" sz="2400" dirty="0"/>
              <a:t>id </a:t>
            </a:r>
            <a:r>
              <a:rPr lang="en-US" sz="2400" dirty="0">
                <a:solidFill>
                  <a:srgbClr val="59CB12"/>
                </a:solidFill>
                <a:latin typeface="Segoe UI Semibold" panose="020B0702040204020203" pitchFamily="34" charset="0"/>
                <a:cs typeface="Segoe UI Semibold" panose="020B0702040204020203" pitchFamily="34" charset="0"/>
              </a:rPr>
              <a:t>:</a:t>
            </a:r>
            <a:r>
              <a:rPr lang="en-US" sz="2400" dirty="0"/>
              <a:t> type</a:t>
            </a:r>
            <a:r>
              <a:rPr lang="en-US" sz="2400" dirty="0" smtClean="0"/>
              <a:t>)*</a:t>
            </a:r>
            <a:br>
              <a:rPr lang="en-US" sz="2400" dirty="0" smtClean="0"/>
            </a:br>
            <a:r>
              <a:rPr lang="en-US" sz="2400" dirty="0" smtClean="0"/>
              <a:t>global 	::= </a:t>
            </a:r>
            <a:r>
              <a:rPr lang="en-US" sz="2400" dirty="0" err="1" smtClean="0">
                <a:solidFill>
                  <a:srgbClr val="59CB12"/>
                </a:solidFill>
                <a:latin typeface="Segoe UI Semibold" panose="020B0702040204020203" pitchFamily="34" charset="0"/>
                <a:cs typeface="Segoe UI Semibold" panose="020B0702040204020203" pitchFamily="34" charset="0"/>
              </a:rPr>
              <a:t>var</a:t>
            </a:r>
            <a:r>
              <a:rPr lang="en-US" sz="2400" dirty="0" smtClean="0">
                <a:solidFill>
                  <a:srgbClr val="59CB12"/>
                </a:solidFill>
              </a:rPr>
              <a:t> </a:t>
            </a:r>
            <a:r>
              <a:rPr lang="en-US" sz="2400" dirty="0"/>
              <a:t>id </a:t>
            </a:r>
            <a:r>
              <a:rPr lang="en-US" sz="2400" dirty="0">
                <a:solidFill>
                  <a:srgbClr val="59CB12"/>
                </a:solidFill>
                <a:latin typeface="Segoe UI Semibold" panose="020B0702040204020203" pitchFamily="34" charset="0"/>
                <a:cs typeface="Segoe UI Semibold" panose="020B0702040204020203" pitchFamily="34" charset="0"/>
              </a:rPr>
              <a:t>:</a:t>
            </a:r>
            <a:r>
              <a:rPr lang="en-US" sz="2400" dirty="0"/>
              <a:t> </a:t>
            </a:r>
            <a:r>
              <a:rPr lang="en-US" sz="2400" dirty="0" smtClean="0"/>
              <a:t>type flag*</a:t>
            </a:r>
            <a:br>
              <a:rPr lang="en-US" sz="2400" dirty="0" smtClean="0"/>
            </a:br>
            <a:r>
              <a:rPr lang="en-US" sz="2400" dirty="0" smtClean="0"/>
              <a:t>record 	::= </a:t>
            </a:r>
            <a:r>
              <a:rPr lang="en-US" sz="2400" dirty="0" smtClean="0">
                <a:solidFill>
                  <a:srgbClr val="59CB12"/>
                </a:solidFill>
                <a:latin typeface="Segoe UI Semibold" panose="020B0702040204020203" pitchFamily="34" charset="0"/>
                <a:cs typeface="Segoe UI Semibold" panose="020B0702040204020203" pitchFamily="34" charset="0"/>
              </a:rPr>
              <a:t>cloud</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object</a:t>
            </a:r>
            <a:r>
              <a:rPr lang="en-US" sz="2400" dirty="0" smtClean="0">
                <a:solidFill>
                  <a:srgbClr val="59CB12"/>
                </a:solidFill>
              </a:rPr>
              <a:t> </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table</a:t>
            </a:r>
            <a:r>
              <a:rPr lang="en-US" sz="2400" dirty="0" smtClean="0">
                <a:solidFill>
                  <a:srgbClr val="59CB12"/>
                </a:solidFill>
              </a:rPr>
              <a:t> </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index</a:t>
            </a:r>
            <a:r>
              <a:rPr lang="en-US" sz="2400" dirty="0" smtClean="0">
                <a:solidFill>
                  <a:srgbClr val="59CB12"/>
                </a:solidFill>
              </a:rPr>
              <a:t> </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decorator</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keys</a:t>
            </a:r>
            <a:r>
              <a:rPr lang="en-US" sz="2400" dirty="0" smtClean="0">
                <a:solidFill>
                  <a:srgbClr val="59CB12"/>
                </a:solidFill>
              </a:rPr>
              <a:t> </a:t>
            </a:r>
            <a:r>
              <a:rPr lang="en-US" sz="2400" dirty="0"/>
              <a:t>(id </a:t>
            </a:r>
            <a:r>
              <a:rPr lang="en-US" sz="2400" dirty="0">
                <a:solidFill>
                  <a:srgbClr val="59CB12"/>
                </a:solidFill>
                <a:latin typeface="Segoe UI Semibold" panose="020B0702040204020203" pitchFamily="34" charset="0"/>
                <a:cs typeface="Segoe UI Semibold" panose="020B0702040204020203" pitchFamily="34" charset="0"/>
              </a:rPr>
              <a:t>:</a:t>
            </a:r>
            <a:r>
              <a:rPr lang="en-US" sz="2400" dirty="0"/>
              <a:t> type)*</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values</a:t>
            </a:r>
            <a:r>
              <a:rPr lang="en-US" sz="2400" dirty="0" smtClean="0">
                <a:solidFill>
                  <a:srgbClr val="59CB12"/>
                </a:solidFill>
              </a:rPr>
              <a:t> </a:t>
            </a:r>
            <a:r>
              <a:rPr lang="en-US" sz="2400" dirty="0"/>
              <a:t>(id </a:t>
            </a:r>
            <a:r>
              <a:rPr lang="en-US" sz="2400" dirty="0">
                <a:solidFill>
                  <a:srgbClr val="59CB12"/>
                </a:solidFill>
                <a:latin typeface="Segoe UI Semibold" panose="020B0702040204020203" pitchFamily="34" charset="0"/>
                <a:cs typeface="Segoe UI Semibold" panose="020B0702040204020203" pitchFamily="34" charset="0"/>
              </a:rPr>
              <a:t>:</a:t>
            </a:r>
            <a:r>
              <a:rPr lang="en-US" sz="2400" dirty="0"/>
              <a:t> type</a:t>
            </a:r>
            <a:r>
              <a:rPr lang="en-US" sz="2400" dirty="0" smtClean="0"/>
              <a:t>)*</a:t>
            </a:r>
            <a:r>
              <a:rPr lang="en-US" sz="2400" dirty="0" smtClean="0">
                <a:solidFill>
                  <a:srgbClr val="59CB12"/>
                </a:solidFill>
                <a:latin typeface="Segoe UI Semibold" panose="020B0702040204020203" pitchFamily="34" charset="0"/>
                <a:cs typeface="Segoe UI Semibold" panose="020B0702040204020203" pitchFamily="34" charset="0"/>
              </a:rPr>
              <a:t/>
            </a:r>
            <a:br>
              <a:rPr lang="en-US" sz="2400" dirty="0" smtClean="0">
                <a:solidFill>
                  <a:srgbClr val="59CB12"/>
                </a:solidFill>
                <a:latin typeface="Segoe UI Semibold" panose="020B0702040204020203" pitchFamily="34" charset="0"/>
                <a:cs typeface="Segoe UI Semibold" panose="020B0702040204020203" pitchFamily="34" charset="0"/>
              </a:rPr>
            </a:br>
            <a:r>
              <a:rPr lang="en-US" sz="2400" dirty="0" err="1" smtClean="0"/>
              <a:t>stmt</a:t>
            </a:r>
            <a:r>
              <a:rPr lang="en-US" sz="2400" dirty="0" smtClean="0"/>
              <a:t> 	::= expr | </a:t>
            </a:r>
            <a:r>
              <a:rPr lang="en-US" sz="2400" dirty="0" smtClean="0">
                <a:solidFill>
                  <a:srgbClr val="59CB12"/>
                </a:solidFill>
                <a:latin typeface="Segoe UI Semibold" panose="020B0702040204020203" pitchFamily="34" charset="0"/>
                <a:cs typeface="Segoe UI Semibold" panose="020B0702040204020203" pitchFamily="34" charset="0"/>
              </a:rPr>
              <a:t>// </a:t>
            </a:r>
            <a:r>
              <a:rPr lang="en-US" sz="2400" dirty="0" smtClean="0"/>
              <a:t>comment | </a:t>
            </a:r>
            <a:r>
              <a:rPr lang="en-US" sz="2400" dirty="0" smtClean="0">
                <a:solidFill>
                  <a:srgbClr val="59CB12"/>
                </a:solidFill>
                <a:latin typeface="Segoe UI Semibold" panose="020B0702040204020203" pitchFamily="34" charset="0"/>
                <a:cs typeface="Segoe UI Semibold" panose="020B0702040204020203" pitchFamily="34" charset="0"/>
              </a:rPr>
              <a:t>if</a:t>
            </a:r>
            <a:r>
              <a:rPr lang="en-US" sz="2400" dirty="0" smtClean="0"/>
              <a:t> expr </a:t>
            </a:r>
            <a:r>
              <a:rPr lang="en-US" sz="2400" dirty="0" smtClean="0">
                <a:solidFill>
                  <a:srgbClr val="59CB12"/>
                </a:solidFill>
                <a:latin typeface="Segoe UI Semibold" panose="020B0702040204020203" pitchFamily="34" charset="0"/>
                <a:cs typeface="Segoe UI Semibold" panose="020B0702040204020203" pitchFamily="34" charset="0"/>
              </a:rPr>
              <a:t>then</a:t>
            </a:r>
            <a:r>
              <a:rPr lang="en-US" sz="2400" dirty="0" smtClean="0"/>
              <a:t> </a:t>
            </a:r>
            <a:r>
              <a:rPr lang="en-US" sz="2400" dirty="0" err="1" smtClean="0"/>
              <a:t>stmt</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else</a:t>
            </a:r>
            <a:r>
              <a:rPr lang="en-US" sz="2400" dirty="0" smtClean="0">
                <a:solidFill>
                  <a:srgbClr val="59CB12"/>
                </a:solidFill>
              </a:rPr>
              <a:t> </a:t>
            </a:r>
            <a:r>
              <a:rPr lang="en-US" sz="2400" dirty="0" err="1" smtClean="0"/>
              <a:t>stmt</a:t>
            </a:r>
            <a:r>
              <a:rPr lang="en-US" sz="2400" dirty="0" smtClean="0"/>
              <a:t>* </a:t>
            </a:r>
            <a:r>
              <a:rPr lang="en-US" sz="2400" dirty="0"/>
              <a:t> </a:t>
            </a:r>
            <a:r>
              <a:rPr lang="en-US" sz="2400" dirty="0" smtClean="0"/>
              <a:t>|  </a:t>
            </a:r>
            <a:r>
              <a:rPr lang="en-US" sz="2400" dirty="0" smtClean="0"/>
              <a:t>loop </a:t>
            </a:r>
            <a:r>
              <a:rPr lang="en-US" sz="2400" dirty="0" smtClean="0">
                <a:solidFill>
                  <a:srgbClr val="59CB12"/>
                </a:solidFill>
                <a:latin typeface="Segoe UI Semibold" panose="020B0702040204020203" pitchFamily="34" charset="0"/>
                <a:cs typeface="Segoe UI Semibold" panose="020B0702040204020203" pitchFamily="34" charset="0"/>
              </a:rPr>
              <a:t>do</a:t>
            </a:r>
            <a:r>
              <a:rPr lang="en-US" sz="2400" dirty="0" smtClean="0">
                <a:solidFill>
                  <a:srgbClr val="59CB12"/>
                </a:solidFill>
              </a:rPr>
              <a:t> </a:t>
            </a:r>
            <a:r>
              <a:rPr lang="en-US" sz="2400" dirty="0" err="1" smtClean="0"/>
              <a:t>stmt</a:t>
            </a:r>
            <a:r>
              <a:rPr lang="en-US" sz="2400" dirty="0" smtClean="0"/>
              <a:t>* | </a:t>
            </a:r>
            <a:r>
              <a:rPr lang="en-US" sz="2400" dirty="0" smtClean="0">
                <a:solidFill>
                  <a:srgbClr val="59CB12"/>
                </a:solidFill>
                <a:latin typeface="Segoe UI Semibold" panose="020B0702040204020203" pitchFamily="34" charset="0"/>
                <a:cs typeface="Segoe UI Semibold" panose="020B0702040204020203" pitchFamily="34" charset="0"/>
              </a:rPr>
              <a:t>boxed</a:t>
            </a:r>
            <a:r>
              <a:rPr lang="en-US" sz="2400" dirty="0" smtClean="0">
                <a:solidFill>
                  <a:srgbClr val="59CB12"/>
                </a:solidFill>
              </a:rPr>
              <a:t> </a:t>
            </a:r>
            <a:r>
              <a:rPr lang="en-US" sz="2400" dirty="0" err="1" smtClean="0"/>
              <a:t>stmt</a:t>
            </a:r>
            <a:r>
              <a:rPr lang="en-US" sz="2400" dirty="0" smtClean="0"/>
              <a:t>*</a:t>
            </a:r>
            <a:br>
              <a:rPr lang="en-US" sz="2400" dirty="0" smtClean="0"/>
            </a:br>
            <a:r>
              <a:rPr lang="en-US" sz="2400" dirty="0" smtClean="0"/>
              <a:t>loop	::= </a:t>
            </a:r>
            <a:r>
              <a:rPr lang="en-US" sz="2400" dirty="0" smtClean="0">
                <a:solidFill>
                  <a:srgbClr val="59CB12"/>
                </a:solidFill>
                <a:latin typeface="Segoe UI Semibold" panose="020B0702040204020203" pitchFamily="34" charset="0"/>
                <a:cs typeface="Segoe UI Semibold" panose="020B0702040204020203" pitchFamily="34" charset="0"/>
              </a:rPr>
              <a:t>while</a:t>
            </a:r>
            <a:r>
              <a:rPr lang="en-US" sz="2400" dirty="0" smtClean="0">
                <a:solidFill>
                  <a:srgbClr val="59CB12"/>
                </a:solidFill>
              </a:rPr>
              <a:t> </a:t>
            </a:r>
            <a:r>
              <a:rPr lang="en-US" sz="2400" dirty="0" smtClean="0"/>
              <a:t>expr | </a:t>
            </a:r>
            <a:r>
              <a:rPr lang="en-US" sz="2400" dirty="0" smtClean="0">
                <a:solidFill>
                  <a:srgbClr val="59CB12"/>
                </a:solidFill>
                <a:latin typeface="Segoe UI Semibold" panose="020B0702040204020203" pitchFamily="34" charset="0"/>
                <a:cs typeface="Segoe UI Semibold" panose="020B0702040204020203" pitchFamily="34" charset="0"/>
              </a:rPr>
              <a:t>for</a:t>
            </a:r>
            <a:r>
              <a:rPr lang="en-US" sz="2400" dirty="0" smtClean="0">
                <a:solidFill>
                  <a:srgbClr val="59CB12"/>
                </a:solidFill>
              </a:rPr>
              <a:t> </a:t>
            </a:r>
            <a:r>
              <a:rPr lang="en-US" sz="2400" dirty="0" smtClean="0"/>
              <a:t>id </a:t>
            </a:r>
            <a:r>
              <a:rPr lang="en-US" sz="2400" dirty="0" smtClean="0">
                <a:solidFill>
                  <a:srgbClr val="59CB12"/>
                </a:solidFill>
                <a:latin typeface="Segoe UI Semibold" panose="020B0702040204020203" pitchFamily="34" charset="0"/>
                <a:cs typeface="Segoe UI Semibold" panose="020B0702040204020203" pitchFamily="34" charset="0"/>
              </a:rPr>
              <a:t>&lt;</a:t>
            </a:r>
            <a:r>
              <a:rPr lang="en-US" sz="2400" dirty="0" smtClean="0"/>
              <a:t> expr | </a:t>
            </a:r>
            <a:r>
              <a:rPr lang="en-US" sz="2400" dirty="0" smtClean="0">
                <a:solidFill>
                  <a:srgbClr val="59CB12"/>
                </a:solidFill>
                <a:latin typeface="Segoe UI Semibold" panose="020B0702040204020203" pitchFamily="34" charset="0"/>
                <a:cs typeface="Segoe UI Semibold" panose="020B0702040204020203" pitchFamily="34" charset="0"/>
              </a:rPr>
              <a:t>for each </a:t>
            </a:r>
            <a:r>
              <a:rPr lang="en-US" sz="2400" dirty="0" smtClean="0"/>
              <a:t>id </a:t>
            </a:r>
            <a:r>
              <a:rPr lang="en-US" sz="2400" dirty="0" smtClean="0">
                <a:solidFill>
                  <a:srgbClr val="59CB12"/>
                </a:solidFill>
                <a:latin typeface="Segoe UI Semibold" panose="020B0702040204020203" pitchFamily="34" charset="0"/>
                <a:cs typeface="Segoe UI Semibold" panose="020B0702040204020203" pitchFamily="34" charset="0"/>
              </a:rPr>
              <a:t>in</a:t>
            </a:r>
            <a:r>
              <a:rPr lang="en-US" sz="2400" dirty="0" smtClean="0">
                <a:solidFill>
                  <a:srgbClr val="59CB12"/>
                </a:solidFill>
              </a:rPr>
              <a:t> </a:t>
            </a:r>
            <a:r>
              <a:rPr lang="en-US" sz="2400" dirty="0" smtClean="0"/>
              <a:t>expr</a:t>
            </a:r>
            <a:br>
              <a:rPr lang="en-US" sz="2400" dirty="0" smtClean="0"/>
            </a:br>
            <a:r>
              <a:rPr lang="en-US" sz="2400" dirty="0" err="1" smtClean="0"/>
              <a:t>expr</a:t>
            </a:r>
            <a:r>
              <a:rPr lang="en-US" sz="2400" dirty="0"/>
              <a:t>	</a:t>
            </a:r>
            <a:r>
              <a:rPr lang="en-US" sz="2400" dirty="0" smtClean="0"/>
              <a:t>::= token* </a:t>
            </a:r>
            <a:r>
              <a:rPr lang="en-US" sz="2400" dirty="0" smtClean="0"/>
              <a:t>(</a:t>
            </a:r>
            <a:r>
              <a:rPr lang="en-US" sz="2400" dirty="0" smtClean="0">
                <a:solidFill>
                  <a:srgbClr val="59CB12"/>
                </a:solidFill>
                <a:latin typeface="Segoe UI Semibold" panose="020B0702040204020203" pitchFamily="34" charset="0"/>
                <a:cs typeface="Segoe UI Semibold" panose="020B0702040204020203" pitchFamily="34" charset="0"/>
              </a:rPr>
              <a:t>where</a:t>
            </a:r>
            <a:r>
              <a:rPr lang="en-US" sz="2400" dirty="0" smtClean="0"/>
              <a:t> </a:t>
            </a:r>
            <a:r>
              <a:rPr lang="en-US" sz="2400" dirty="0" smtClean="0"/>
              <a:t>sig </a:t>
            </a:r>
            <a:r>
              <a:rPr lang="en-US" sz="2400" dirty="0" err="1" smtClean="0"/>
              <a:t>stmt</a:t>
            </a:r>
            <a:r>
              <a:rPr lang="en-US" sz="2400" dirty="0" smtClean="0"/>
              <a:t>*)*</a:t>
            </a:r>
            <a:r>
              <a:rPr lang="en-US" sz="2400" dirty="0"/>
              <a:t/>
            </a:r>
            <a:br>
              <a:rPr lang="en-US" sz="2400" dirty="0"/>
            </a:br>
            <a:r>
              <a:rPr lang="en-US" sz="2400" dirty="0" smtClean="0"/>
              <a:t>token</a:t>
            </a:r>
            <a:r>
              <a:rPr lang="en-US" sz="2400" dirty="0"/>
              <a:t>	</a:t>
            </a:r>
            <a:r>
              <a:rPr lang="en-US" sz="2400" dirty="0" smtClean="0"/>
              <a:t>::= “...” | </a:t>
            </a:r>
            <a:r>
              <a:rPr lang="en-US" sz="2400" dirty="0" smtClean="0">
                <a:solidFill>
                  <a:srgbClr val="59CB12"/>
                </a:solidFill>
                <a:latin typeface="Segoe UI Semibold" panose="020B0702040204020203" pitchFamily="34" charset="0"/>
                <a:cs typeface="Segoe UI Semibold" panose="020B0702040204020203" pitchFamily="34" charset="0"/>
              </a:rPr>
              <a:t>true </a:t>
            </a:r>
            <a:r>
              <a:rPr lang="en-US" sz="2400" dirty="0" smtClean="0"/>
              <a:t>| </a:t>
            </a:r>
            <a:r>
              <a:rPr lang="en-US" sz="2400" dirty="0" smtClean="0">
                <a:solidFill>
                  <a:srgbClr val="59CB12"/>
                </a:solidFill>
                <a:latin typeface="Segoe UI Semibold" panose="020B0702040204020203" pitchFamily="34" charset="0"/>
                <a:cs typeface="Segoe UI Semibold" panose="020B0702040204020203" pitchFamily="34" charset="0"/>
              </a:rPr>
              <a:t>false </a:t>
            </a:r>
            <a:r>
              <a:rPr lang="en-US" sz="2400" dirty="0"/>
              <a:t>| </a:t>
            </a:r>
            <a:r>
              <a:rPr lang="en-US" sz="2400" dirty="0" smtClean="0"/>
              <a:t>0 | 1 | ... | ( | ) | , | + | * | ... | </a:t>
            </a:r>
            <a:r>
              <a:rPr lang="en-US" sz="2400" dirty="0" err="1" smtClean="0">
                <a:solidFill>
                  <a:srgbClr val="59CB12"/>
                </a:solidFill>
                <a:latin typeface="Segoe UI Semibold" panose="020B0702040204020203" pitchFamily="34" charset="0"/>
                <a:cs typeface="Segoe UI Semibold" panose="020B0702040204020203" pitchFamily="34" charset="0"/>
              </a:rPr>
              <a:t>async</a:t>
            </a:r>
            <a:r>
              <a:rPr lang="en-US" sz="2400" dirty="0" smtClean="0"/>
              <a:t> | id </a:t>
            </a:r>
            <a:r>
              <a:rPr lang="en-US" sz="2400" dirty="0"/>
              <a:t>|  </a:t>
            </a:r>
            <a:r>
              <a:rPr lang="en-US" sz="2400" dirty="0" smtClean="0"/>
              <a:t>→ id</a:t>
            </a:r>
            <a:endParaRPr lang="en-US" sz="2400" dirty="0" smtClean="0"/>
          </a:p>
        </p:txBody>
      </p:sp>
      <p:sp>
        <p:nvSpPr>
          <p:cNvPr id="6" name="Title 5"/>
          <p:cNvSpPr>
            <a:spLocks noGrp="1"/>
          </p:cNvSpPr>
          <p:nvPr>
            <p:ph type="title"/>
          </p:nvPr>
        </p:nvSpPr>
        <p:spPr/>
        <p:txBody>
          <a:bodyPr/>
          <a:lstStyle/>
          <a:p>
            <a:r>
              <a:rPr lang="en-US" dirty="0" smtClean="0"/>
              <a:t>abstract syntax</a:t>
            </a:r>
            <a:endParaRPr lang="en-US" dirty="0"/>
          </a:p>
        </p:txBody>
      </p:sp>
    </p:spTree>
    <p:extLst>
      <p:ext uri="{BB962C8B-B14F-4D97-AF65-F5344CB8AC3E}">
        <p14:creationId xmlns:p14="http://schemas.microsoft.com/office/powerpoint/2010/main" val="2352306571"/>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73139" y="4004772"/>
            <a:ext cx="10237786" cy="461665"/>
          </a:xfrm>
        </p:spPr>
        <p:txBody>
          <a:bodyPr/>
          <a:lstStyle/>
          <a:p>
            <a:r>
              <a:rPr lang="en-US" dirty="0" smtClean="0">
                <a:solidFill>
                  <a:schemeClr val="bg1"/>
                </a:solidFill>
              </a:rPr>
              <a:t>Manipulating TouchDevelop programs with TouchDevelop</a:t>
            </a:r>
            <a:endParaRPr lang="en-US" dirty="0">
              <a:solidFill>
                <a:schemeClr val="bg1"/>
              </a:solidFill>
            </a:endParaRPr>
          </a:p>
          <a:p>
            <a:endParaRPr lang="en-US" dirty="0" smtClean="0">
              <a:solidFill>
                <a:schemeClr val="bg1"/>
              </a:solidFill>
            </a:endParaRPr>
          </a:p>
          <a:p>
            <a:pPr marL="571500" indent="-571500">
              <a:buFontTx/>
              <a:buChar char="-"/>
            </a:pPr>
            <a:endParaRPr lang="en-US" dirty="0" smtClean="0">
              <a:solidFill>
                <a:schemeClr val="bg1"/>
              </a:solidFill>
            </a:endParaRPr>
          </a:p>
        </p:txBody>
      </p:sp>
      <p:sp>
        <p:nvSpPr>
          <p:cNvPr id="6" name="Text Placeholder 5"/>
          <p:cNvSpPr>
            <a:spLocks noGrp="1"/>
          </p:cNvSpPr>
          <p:nvPr>
            <p:ph type="body" sz="quarter" idx="10"/>
          </p:nvPr>
        </p:nvSpPr>
        <p:spPr>
          <a:xfrm>
            <a:off x="976313" y="2388735"/>
            <a:ext cx="10242550" cy="1378644"/>
          </a:xfrm>
        </p:spPr>
        <p:txBody>
          <a:bodyPr/>
          <a:lstStyle/>
          <a:p>
            <a:r>
              <a:rPr lang="en-US" dirty="0" smtClean="0">
                <a:solidFill>
                  <a:schemeClr val="bg1"/>
                </a:solidFill>
              </a:rPr>
              <a:t>demo</a:t>
            </a:r>
            <a:endParaRPr lang="en-US" dirty="0">
              <a:solidFill>
                <a:schemeClr val="bg1"/>
              </a:solidFill>
            </a:endParaRPr>
          </a:p>
        </p:txBody>
      </p:sp>
      <p:sp>
        <p:nvSpPr>
          <p:cNvPr id="26" name="Text Placeholder 25"/>
          <p:cNvSpPr>
            <a:spLocks noGrp="1"/>
          </p:cNvSpPr>
          <p:nvPr>
            <p:ph type="body" sz="quarter" idx="11"/>
          </p:nvPr>
        </p:nvSpPr>
        <p:spPr>
          <a:xfrm>
            <a:off x="972344" y="1174900"/>
            <a:ext cx="10237787" cy="914096"/>
          </a:xfrm>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
        <p:nvSpPr>
          <p:cNvPr id="7" name="TextBox 6"/>
          <p:cNvSpPr txBox="1"/>
          <p:nvPr/>
        </p:nvSpPr>
        <p:spPr>
          <a:xfrm>
            <a:off x="9428975" y="6150736"/>
            <a:ext cx="2372060"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3"/>
              </a:rPr>
              <a:t>touchdevelop.com</a:t>
            </a:r>
            <a:endParaRPr lang="en-US" sz="24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27151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602163"/>
          </a:xfrm>
          <a:prstGeom prst="rect">
            <a:avLst/>
          </a:prstGeom>
        </p:spPr>
        <p:txBody>
          <a:bodyPr>
            <a:noAutofit/>
          </a:bodyPr>
          <a:lstStyle/>
          <a:p>
            <a:pPr marL="0" indent="0">
              <a:lnSpc>
                <a:spcPct val="100000"/>
              </a:lnSpc>
              <a:spcBef>
                <a:spcPts val="800"/>
              </a:spcBef>
              <a:buNone/>
            </a:pPr>
            <a:r>
              <a:rPr lang="en-US" sz="3200" dirty="0" smtClean="0"/>
              <a:t>REST-based service APIs at </a:t>
            </a:r>
            <a:r>
              <a:rPr lang="en-US" sz="3200" dirty="0" smtClean="0">
                <a:hlinkClick r:id="rId3"/>
              </a:rPr>
              <a:t>http://touchdevelop.com/</a:t>
            </a:r>
            <a:r>
              <a:rPr lang="en-US" sz="3200" dirty="0" err="1" smtClean="0">
                <a:hlinkClick r:id="rId3"/>
              </a:rPr>
              <a:t>api</a:t>
            </a:r>
            <a:r>
              <a:rPr lang="en-US" sz="3200" dirty="0" smtClean="0">
                <a:hlinkClick r:id="rId3"/>
              </a:rPr>
              <a:t>/</a:t>
            </a:r>
            <a:r>
              <a:rPr lang="en-US" sz="3200" dirty="0" smtClean="0"/>
              <a:t>...</a:t>
            </a:r>
          </a:p>
          <a:p>
            <a:pPr marL="0" indent="0">
              <a:lnSpc>
                <a:spcPct val="100000"/>
              </a:lnSpc>
              <a:spcBef>
                <a:spcPts val="800"/>
              </a:spcBef>
              <a:buNone/>
            </a:pPr>
            <a:endParaRPr lang="en-US" sz="3200" dirty="0" smtClean="0"/>
          </a:p>
        </p:txBody>
      </p:sp>
      <p:sp>
        <p:nvSpPr>
          <p:cNvPr id="4" name="Title 3"/>
          <p:cNvSpPr>
            <a:spLocks noGrp="1"/>
          </p:cNvSpPr>
          <p:nvPr>
            <p:ph type="title"/>
          </p:nvPr>
        </p:nvSpPr>
        <p:spPr/>
        <p:txBody>
          <a:bodyPr/>
          <a:lstStyle/>
          <a:p>
            <a:r>
              <a:rPr lang="en-US" dirty="0" smtClean="0"/>
              <a:t>opportunity: data </a:t>
            </a:r>
            <a:r>
              <a:rPr lang="en-US" dirty="0" smtClean="0"/>
              <a:t>mining</a:t>
            </a:r>
            <a:endParaRPr lang="en-US" dirty="0"/>
          </a:p>
        </p:txBody>
      </p:sp>
      <p:graphicFrame>
        <p:nvGraphicFramePr>
          <p:cNvPr id="5" name="Table 4"/>
          <p:cNvGraphicFramePr>
            <a:graphicFrameLocks noGrp="1"/>
          </p:cNvGraphicFramePr>
          <p:nvPr>
            <p:extLst/>
          </p:nvPr>
        </p:nvGraphicFramePr>
        <p:xfrm>
          <a:off x="609441" y="2140503"/>
          <a:ext cx="8285177" cy="4717497"/>
        </p:xfrm>
        <a:graphic>
          <a:graphicData uri="http://schemas.openxmlformats.org/drawingml/2006/table">
            <a:tbl>
              <a:tblPr firstRow="1" bandRow="1">
                <a:tableStyleId>{21E4AEA4-8DFA-4A89-87EB-49C32662AFE0}</a:tableStyleId>
              </a:tblPr>
              <a:tblGrid>
                <a:gridCol w="3505385"/>
                <a:gridCol w="4779792"/>
              </a:tblGrid>
              <a:tr h="503824">
                <a:tc>
                  <a:txBody>
                    <a:bodyPr/>
                    <a:lstStyle/>
                    <a:p>
                      <a:r>
                        <a:rPr lang="en-US" sz="2400" dirty="0" smtClean="0">
                          <a:latin typeface="+mj-lt"/>
                        </a:rPr>
                        <a:t>lists</a:t>
                      </a:r>
                      <a:endParaRPr lang="en-US" sz="2400" dirty="0">
                        <a:latin typeface="+mj-lt"/>
                      </a:endParaRPr>
                    </a:p>
                  </a:txBody>
                  <a:tcPr/>
                </a:tc>
                <a:tc>
                  <a:txBody>
                    <a:bodyPr/>
                    <a:lstStyle/>
                    <a:p>
                      <a:r>
                        <a:rPr lang="en-US" sz="2400" dirty="0" smtClean="0">
                          <a:latin typeface="+mj-lt"/>
                        </a:rPr>
                        <a:t>properties</a:t>
                      </a:r>
                    </a:p>
                  </a:txBody>
                  <a:tcPr/>
                </a:tc>
              </a:tr>
              <a:tr h="4213673">
                <a:tc>
                  <a:txBody>
                    <a:bodyPr/>
                    <a:lstStyle/>
                    <a:p>
                      <a:pPr marL="0" indent="0">
                        <a:lnSpc>
                          <a:spcPct val="100000"/>
                        </a:lnSpc>
                        <a:spcBef>
                          <a:spcPts val="800"/>
                        </a:spcBef>
                        <a:buNone/>
                      </a:pPr>
                      <a:r>
                        <a:rPr lang="en-US" sz="2400" dirty="0" smtClean="0">
                          <a:latin typeface="+mj-lt"/>
                        </a:rPr>
                        <a:t>/</a:t>
                      </a:r>
                      <a:r>
                        <a:rPr lang="en-US" sz="2400" dirty="0" err="1" smtClean="0">
                          <a:latin typeface="+mj-lt"/>
                        </a:rPr>
                        <a:t>api</a:t>
                      </a:r>
                      <a:r>
                        <a:rPr lang="en-US" sz="2400" dirty="0" smtClean="0">
                          <a:latin typeface="+mj-lt"/>
                        </a:rPr>
                        <a:t>/scripts</a:t>
                      </a:r>
                    </a:p>
                    <a:p>
                      <a:pPr marL="0" indent="0">
                        <a:lnSpc>
                          <a:spcPct val="100000"/>
                        </a:lnSpc>
                        <a:spcBef>
                          <a:spcPts val="800"/>
                        </a:spcBef>
                        <a:buNone/>
                      </a:pPr>
                      <a:r>
                        <a:rPr lang="en-US" sz="2400" dirty="0" smtClean="0">
                          <a:latin typeface="+mj-lt"/>
                        </a:rPr>
                        <a:t>/</a:t>
                      </a:r>
                      <a:r>
                        <a:rPr lang="en-US" sz="2400" dirty="0" err="1" smtClean="0">
                          <a:latin typeface="+mj-lt"/>
                        </a:rPr>
                        <a:t>api</a:t>
                      </a:r>
                      <a:r>
                        <a:rPr lang="en-US" sz="2400" dirty="0" smtClean="0">
                          <a:latin typeface="+mj-lt"/>
                        </a:rPr>
                        <a:t>/users</a:t>
                      </a:r>
                    </a:p>
                    <a:p>
                      <a:pPr marL="0" indent="0">
                        <a:lnSpc>
                          <a:spcPct val="100000"/>
                        </a:lnSpc>
                        <a:spcBef>
                          <a:spcPts val="800"/>
                        </a:spcBef>
                        <a:buNone/>
                      </a:pPr>
                      <a:r>
                        <a:rPr lang="en-US" sz="2400" dirty="0" smtClean="0">
                          <a:latin typeface="+mj-lt"/>
                        </a:rPr>
                        <a:t>/</a:t>
                      </a:r>
                      <a:r>
                        <a:rPr lang="en-US" sz="2400" dirty="0" err="1" smtClean="0">
                          <a:latin typeface="+mj-lt"/>
                        </a:rPr>
                        <a:t>api</a:t>
                      </a:r>
                      <a:r>
                        <a:rPr lang="en-US" sz="2400" dirty="0" smtClean="0">
                          <a:latin typeface="+mj-lt"/>
                        </a:rPr>
                        <a:t>/comments</a:t>
                      </a:r>
                    </a:p>
                    <a:p>
                      <a:pPr marL="0" indent="0">
                        <a:lnSpc>
                          <a:spcPct val="100000"/>
                        </a:lnSpc>
                        <a:spcBef>
                          <a:spcPts val="800"/>
                        </a:spcBef>
                        <a:buNone/>
                      </a:pPr>
                      <a:r>
                        <a:rPr lang="en-US" sz="2400" dirty="0" smtClean="0">
                          <a:latin typeface="+mj-lt"/>
                        </a:rPr>
                        <a:t>/</a:t>
                      </a:r>
                      <a:r>
                        <a:rPr lang="en-US" sz="2400" dirty="0" err="1" smtClean="0">
                          <a:latin typeface="+mj-lt"/>
                        </a:rPr>
                        <a:t>api</a:t>
                      </a:r>
                      <a:r>
                        <a:rPr lang="en-US" sz="2400" dirty="0" smtClean="0">
                          <a:latin typeface="+mj-lt"/>
                        </a:rPr>
                        <a:t>/screenshots</a:t>
                      </a:r>
                    </a:p>
                    <a:p>
                      <a:pPr marL="0" indent="0">
                        <a:lnSpc>
                          <a:spcPct val="100000"/>
                        </a:lnSpc>
                        <a:spcBef>
                          <a:spcPts val="800"/>
                        </a:spcBef>
                        <a:buNone/>
                      </a:pPr>
                      <a:r>
                        <a:rPr lang="en-US" sz="2400" dirty="0" smtClean="0">
                          <a:latin typeface="+mj-lt"/>
                        </a:rPr>
                        <a:t>/</a:t>
                      </a:r>
                      <a:r>
                        <a:rPr lang="en-US" sz="2400" dirty="0" err="1" smtClean="0">
                          <a:latin typeface="+mj-lt"/>
                        </a:rPr>
                        <a:t>api</a:t>
                      </a:r>
                      <a:r>
                        <a:rPr lang="en-US" sz="2400" dirty="0" smtClean="0">
                          <a:latin typeface="+mj-lt"/>
                        </a:rPr>
                        <a:t>/reviews</a:t>
                      </a:r>
                    </a:p>
                    <a:p>
                      <a:pPr marL="0" indent="0">
                        <a:lnSpc>
                          <a:spcPct val="100000"/>
                        </a:lnSpc>
                        <a:spcBef>
                          <a:spcPts val="800"/>
                        </a:spcBef>
                        <a:buNone/>
                      </a:pPr>
                      <a:r>
                        <a:rPr lang="en-US" sz="2400" dirty="0" smtClean="0">
                          <a:latin typeface="+mj-lt"/>
                        </a:rPr>
                        <a:t>/</a:t>
                      </a:r>
                      <a:r>
                        <a:rPr lang="en-US" sz="2400" dirty="0" err="1" smtClean="0">
                          <a:latin typeface="+mj-lt"/>
                        </a:rPr>
                        <a:t>api</a:t>
                      </a:r>
                      <a:r>
                        <a:rPr lang="en-US" sz="2400" dirty="0" smtClean="0">
                          <a:latin typeface="+mj-lt"/>
                        </a:rPr>
                        <a:t>/tags</a:t>
                      </a:r>
                    </a:p>
                    <a:p>
                      <a:pPr marL="0" indent="0">
                        <a:lnSpc>
                          <a:spcPct val="100000"/>
                        </a:lnSpc>
                        <a:spcBef>
                          <a:spcPts val="800"/>
                        </a:spcBef>
                        <a:buNone/>
                      </a:pPr>
                      <a:r>
                        <a:rPr lang="en-US" sz="2400" dirty="0" smtClean="0">
                          <a:latin typeface="+mj-lt"/>
                        </a:rPr>
                        <a:t>/</a:t>
                      </a:r>
                      <a:r>
                        <a:rPr lang="en-US" sz="2400" dirty="0" err="1" smtClean="0">
                          <a:latin typeface="+mj-lt"/>
                        </a:rPr>
                        <a:t>api</a:t>
                      </a:r>
                      <a:r>
                        <a:rPr lang="en-US" sz="2400" dirty="0" smtClean="0">
                          <a:latin typeface="+mj-lt"/>
                        </a:rPr>
                        <a:t>/art</a:t>
                      </a:r>
                    </a:p>
                    <a:p>
                      <a:pPr marL="0" indent="0">
                        <a:lnSpc>
                          <a:spcPct val="100000"/>
                        </a:lnSpc>
                        <a:spcBef>
                          <a:spcPts val="800"/>
                        </a:spcBef>
                        <a:buNone/>
                      </a:pPr>
                      <a:r>
                        <a:rPr lang="en-US" sz="2400" dirty="0" smtClean="0">
                          <a:latin typeface="+mj-lt"/>
                        </a:rPr>
                        <a:t>...</a:t>
                      </a:r>
                    </a:p>
                    <a:p>
                      <a:endParaRPr lang="en-US" sz="2400" dirty="0">
                        <a:latin typeface="+mj-lt"/>
                      </a:endParaRPr>
                    </a:p>
                  </a:txBody>
                  <a:tcPr/>
                </a:tc>
                <a:tc>
                  <a:txBody>
                    <a:bodyPr/>
                    <a:lstStyle/>
                    <a:p>
                      <a:r>
                        <a:rPr lang="en-US" sz="2400" dirty="0" smtClean="0">
                          <a:latin typeface="+mj-lt"/>
                        </a:rPr>
                        <a:t>/</a:t>
                      </a:r>
                      <a:r>
                        <a:rPr lang="en-US" sz="2400" dirty="0" err="1" smtClean="0">
                          <a:latin typeface="+mj-lt"/>
                        </a:rPr>
                        <a:t>api</a:t>
                      </a:r>
                      <a:r>
                        <a:rPr lang="en-US" sz="2400" dirty="0" smtClean="0">
                          <a:latin typeface="+mj-lt"/>
                        </a:rPr>
                        <a:t>/[id]</a:t>
                      </a:r>
                    </a:p>
                    <a:p>
                      <a:r>
                        <a:rPr lang="en-US" sz="2400" dirty="0" smtClean="0">
                          <a:latin typeface="+mj-lt"/>
                        </a:rPr>
                        <a:t>/</a:t>
                      </a:r>
                      <a:r>
                        <a:rPr lang="en-US" sz="2400" dirty="0" err="1" smtClean="0">
                          <a:latin typeface="+mj-lt"/>
                        </a:rPr>
                        <a:t>api</a:t>
                      </a:r>
                      <a:r>
                        <a:rPr lang="en-US" sz="2400" dirty="0" smtClean="0">
                          <a:latin typeface="+mj-lt"/>
                        </a:rPr>
                        <a:t>/[</a:t>
                      </a:r>
                      <a:r>
                        <a:rPr lang="en-US" sz="2400" dirty="0" err="1" smtClean="0">
                          <a:latin typeface="+mj-lt"/>
                        </a:rPr>
                        <a:t>scriptid</a:t>
                      </a:r>
                      <a:r>
                        <a:rPr lang="en-US" sz="2400" dirty="0" smtClean="0">
                          <a:latin typeface="+mj-lt"/>
                        </a:rPr>
                        <a:t>]/text</a:t>
                      </a:r>
                    </a:p>
                    <a:p>
                      <a:r>
                        <a:rPr lang="en-US" sz="2400" dirty="0" smtClean="0">
                          <a:latin typeface="+mj-lt"/>
                        </a:rPr>
                        <a:t>/</a:t>
                      </a:r>
                      <a:r>
                        <a:rPr lang="en-US" sz="2400" dirty="0" err="1" smtClean="0">
                          <a:latin typeface="+mj-lt"/>
                        </a:rPr>
                        <a:t>api</a:t>
                      </a:r>
                      <a:r>
                        <a:rPr lang="en-US" sz="2400" dirty="0" smtClean="0">
                          <a:latin typeface="+mj-lt"/>
                        </a:rPr>
                        <a:t>/[</a:t>
                      </a:r>
                      <a:r>
                        <a:rPr lang="en-US" sz="2400" dirty="0" err="1" smtClean="0">
                          <a:latin typeface="+mj-lt"/>
                        </a:rPr>
                        <a:t>scriptid</a:t>
                      </a:r>
                      <a:r>
                        <a:rPr lang="en-US" sz="2400" dirty="0" smtClean="0">
                          <a:latin typeface="+mj-lt"/>
                        </a:rPr>
                        <a:t>]/</a:t>
                      </a:r>
                      <a:r>
                        <a:rPr lang="en-US" sz="2400" dirty="0" err="1" smtClean="0">
                          <a:latin typeface="+mj-lt"/>
                        </a:rPr>
                        <a:t>ast</a:t>
                      </a:r>
                      <a:endParaRPr lang="en-US" sz="2400" dirty="0" smtClean="0">
                        <a:latin typeface="+mj-lt"/>
                      </a:endParaRPr>
                    </a:p>
                    <a:p>
                      <a:r>
                        <a:rPr lang="en-US" sz="2400" dirty="0" smtClean="0">
                          <a:latin typeface="+mj-lt"/>
                        </a:rPr>
                        <a:t>/</a:t>
                      </a:r>
                      <a:r>
                        <a:rPr lang="en-US" sz="2400" dirty="0" err="1" smtClean="0">
                          <a:latin typeface="+mj-lt"/>
                        </a:rPr>
                        <a:t>api</a:t>
                      </a:r>
                      <a:r>
                        <a:rPr lang="en-US" sz="2400" dirty="0" smtClean="0">
                          <a:latin typeface="+mj-lt"/>
                        </a:rPr>
                        <a:t>/[</a:t>
                      </a:r>
                      <a:r>
                        <a:rPr lang="en-US" sz="2400" dirty="0" err="1" smtClean="0">
                          <a:latin typeface="+mj-lt"/>
                        </a:rPr>
                        <a:t>scriptid</a:t>
                      </a:r>
                      <a:r>
                        <a:rPr lang="en-US" sz="2400" dirty="0" smtClean="0">
                          <a:latin typeface="+mj-lt"/>
                        </a:rPr>
                        <a:t>]/successors</a:t>
                      </a:r>
                    </a:p>
                    <a:p>
                      <a:r>
                        <a:rPr lang="en-US" sz="2400" dirty="0" smtClean="0">
                          <a:latin typeface="+mj-lt"/>
                        </a:rPr>
                        <a:t>/</a:t>
                      </a:r>
                      <a:r>
                        <a:rPr lang="en-US" sz="2400" dirty="0" err="1" smtClean="0">
                          <a:latin typeface="+mj-lt"/>
                        </a:rPr>
                        <a:t>api</a:t>
                      </a:r>
                      <a:r>
                        <a:rPr lang="en-US" sz="2400" dirty="0" smtClean="0">
                          <a:latin typeface="+mj-lt"/>
                        </a:rPr>
                        <a:t>/[</a:t>
                      </a:r>
                      <a:r>
                        <a:rPr lang="en-US" sz="2400" dirty="0" err="1" smtClean="0">
                          <a:latin typeface="+mj-lt"/>
                        </a:rPr>
                        <a:t>scriptid</a:t>
                      </a:r>
                      <a:r>
                        <a:rPr lang="en-US" sz="2400" dirty="0" smtClean="0">
                          <a:latin typeface="+mj-lt"/>
                        </a:rPr>
                        <a:t>]/base</a:t>
                      </a:r>
                    </a:p>
                    <a:p>
                      <a:r>
                        <a:rPr lang="en-US" sz="2400" dirty="0" smtClean="0">
                          <a:latin typeface="+mj-lt"/>
                        </a:rPr>
                        <a:t>/</a:t>
                      </a:r>
                      <a:r>
                        <a:rPr lang="en-US" sz="2400" dirty="0" err="1" smtClean="0">
                          <a:latin typeface="+mj-lt"/>
                        </a:rPr>
                        <a:t>api</a:t>
                      </a:r>
                      <a:r>
                        <a:rPr lang="en-US" sz="2400" dirty="0" smtClean="0">
                          <a:latin typeface="+mj-lt"/>
                        </a:rPr>
                        <a:t>/[</a:t>
                      </a:r>
                      <a:r>
                        <a:rPr lang="en-US" sz="2400" dirty="0" err="1" smtClean="0">
                          <a:latin typeface="+mj-lt"/>
                        </a:rPr>
                        <a:t>userid</a:t>
                      </a:r>
                      <a:r>
                        <a:rPr lang="en-US" sz="2400" dirty="0" smtClean="0">
                          <a:latin typeface="+mj-lt"/>
                        </a:rPr>
                        <a:t>]/scripts</a:t>
                      </a:r>
                    </a:p>
                    <a:p>
                      <a:r>
                        <a:rPr lang="en-US" sz="2400" dirty="0" smtClean="0">
                          <a:latin typeface="+mj-lt"/>
                        </a:rPr>
                        <a:t>/</a:t>
                      </a:r>
                      <a:r>
                        <a:rPr lang="en-US" sz="2400" dirty="0" err="1" smtClean="0">
                          <a:latin typeface="+mj-lt"/>
                        </a:rPr>
                        <a:t>api</a:t>
                      </a:r>
                      <a:r>
                        <a:rPr lang="en-US" sz="2400" dirty="0" smtClean="0">
                          <a:latin typeface="+mj-lt"/>
                        </a:rPr>
                        <a:t>/[</a:t>
                      </a:r>
                      <a:r>
                        <a:rPr lang="en-US" sz="2400" dirty="0" err="1" smtClean="0">
                          <a:latin typeface="+mj-lt"/>
                        </a:rPr>
                        <a:t>scriptid</a:t>
                      </a:r>
                      <a:r>
                        <a:rPr lang="en-US" sz="2400" dirty="0" smtClean="0">
                          <a:latin typeface="+mj-lt"/>
                        </a:rPr>
                        <a:t>]/comments</a:t>
                      </a:r>
                    </a:p>
                    <a:p>
                      <a:r>
                        <a:rPr lang="en-US" sz="2400" dirty="0" smtClean="0">
                          <a:latin typeface="+mj-lt"/>
                        </a:rPr>
                        <a:t>/</a:t>
                      </a:r>
                      <a:r>
                        <a:rPr lang="en-US" sz="2400" dirty="0" err="1" smtClean="0">
                          <a:latin typeface="+mj-lt"/>
                        </a:rPr>
                        <a:t>api</a:t>
                      </a:r>
                      <a:r>
                        <a:rPr lang="en-US" sz="2400" dirty="0" smtClean="0">
                          <a:latin typeface="+mj-lt"/>
                        </a:rPr>
                        <a:t>/[</a:t>
                      </a:r>
                      <a:r>
                        <a:rPr lang="en-US" sz="2400" dirty="0" err="1" smtClean="0">
                          <a:latin typeface="+mj-lt"/>
                        </a:rPr>
                        <a:t>scriptid</a:t>
                      </a:r>
                      <a:r>
                        <a:rPr lang="en-US" sz="2400" dirty="0" smtClean="0">
                          <a:latin typeface="+mj-lt"/>
                        </a:rPr>
                        <a:t>]/screenshots </a:t>
                      </a:r>
                    </a:p>
                    <a:p>
                      <a:r>
                        <a:rPr lang="en-US" sz="2400" dirty="0" smtClean="0">
                          <a:latin typeface="+mj-lt"/>
                        </a:rPr>
                        <a:t>/</a:t>
                      </a:r>
                      <a:r>
                        <a:rPr lang="en-US" sz="2400" dirty="0" err="1" smtClean="0">
                          <a:latin typeface="+mj-lt"/>
                        </a:rPr>
                        <a:t>api</a:t>
                      </a:r>
                      <a:r>
                        <a:rPr lang="en-US" sz="2400" dirty="0" smtClean="0">
                          <a:latin typeface="+mj-lt"/>
                        </a:rPr>
                        <a:t>/[</a:t>
                      </a:r>
                      <a:r>
                        <a:rPr lang="en-US" sz="2400" dirty="0" err="1" smtClean="0">
                          <a:latin typeface="+mj-lt"/>
                        </a:rPr>
                        <a:t>scriptid</a:t>
                      </a:r>
                      <a:r>
                        <a:rPr lang="en-US" sz="2400" dirty="0" smtClean="0">
                          <a:latin typeface="+mj-lt"/>
                        </a:rPr>
                        <a:t>]/reviews </a:t>
                      </a:r>
                    </a:p>
                    <a:p>
                      <a:r>
                        <a:rPr lang="en-US" sz="2400" dirty="0" smtClean="0">
                          <a:latin typeface="+mj-lt"/>
                        </a:rPr>
                        <a:t>/</a:t>
                      </a:r>
                      <a:r>
                        <a:rPr lang="en-US" sz="2400" dirty="0" err="1" smtClean="0">
                          <a:latin typeface="+mj-lt"/>
                        </a:rPr>
                        <a:t>api</a:t>
                      </a:r>
                      <a:r>
                        <a:rPr lang="en-US" sz="2400" dirty="0" smtClean="0">
                          <a:latin typeface="+mj-lt"/>
                        </a:rPr>
                        <a:t>/[</a:t>
                      </a:r>
                      <a:r>
                        <a:rPr lang="en-US" sz="2400" dirty="0" err="1" smtClean="0">
                          <a:latin typeface="+mj-lt"/>
                        </a:rPr>
                        <a:t>userid</a:t>
                      </a:r>
                      <a:r>
                        <a:rPr lang="en-US" sz="2400" dirty="0" smtClean="0">
                          <a:latin typeface="+mj-lt"/>
                        </a:rPr>
                        <a:t>]/picture</a:t>
                      </a:r>
                    </a:p>
                    <a:p>
                      <a:r>
                        <a:rPr lang="en-US" sz="2400" dirty="0" smtClean="0">
                          <a:latin typeface="+mj-lt"/>
                        </a:rPr>
                        <a:t>…</a:t>
                      </a:r>
                    </a:p>
                  </a:txBody>
                  <a:tcPr/>
                </a:tc>
              </a:tr>
            </a:tbl>
          </a:graphicData>
        </a:graphic>
      </p:graphicFrame>
      <p:sp>
        <p:nvSpPr>
          <p:cNvPr id="6" name="TextBox 5"/>
          <p:cNvSpPr txBox="1"/>
          <p:nvPr/>
        </p:nvSpPr>
        <p:spPr>
          <a:xfrm>
            <a:off x="7081822" y="6219824"/>
            <a:ext cx="4929939" cy="369332"/>
          </a:xfrm>
          <a:prstGeom prst="rect">
            <a:avLst/>
          </a:prstGeom>
          <a:solidFill>
            <a:schemeClr val="bg1"/>
          </a:solidFill>
          <a:effectLst>
            <a:glow rad="127000">
              <a:schemeClr val="bg1">
                <a:alpha val="40000"/>
              </a:schemeClr>
            </a:glow>
          </a:effectLst>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4"/>
              </a:rPr>
              <a:t>touchdevelop.com/help/</a:t>
            </a:r>
            <a:r>
              <a:rPr lang="en-US" sz="2400" spc="-70" dirty="0" err="1" smtClean="0">
                <a:gradFill>
                  <a:gsLst>
                    <a:gs pos="2917">
                      <a:schemeClr val="tx1"/>
                    </a:gs>
                    <a:gs pos="30000">
                      <a:schemeClr val="tx1"/>
                    </a:gs>
                  </a:gsLst>
                  <a:lin ang="5400000" scaled="0"/>
                </a:gradFill>
                <a:hlinkClick r:id="rId4"/>
              </a:rPr>
              <a:t>cloudservices</a:t>
            </a:r>
            <a:endParaRPr lang="en-US" sz="24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0726457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a:t>
            </a:r>
            <a:r>
              <a:rPr lang="en-US" dirty="0" smtClean="0"/>
              <a:t>igh-velocity research platform</a:t>
            </a:r>
            <a:endParaRPr lang="en-US" dirty="0"/>
          </a:p>
        </p:txBody>
      </p:sp>
      <p:sp>
        <p:nvSpPr>
          <p:cNvPr id="6" name="Text Placeholder 5"/>
          <p:cNvSpPr>
            <a:spLocks noGrp="1"/>
          </p:cNvSpPr>
          <p:nvPr>
            <p:ph type="body" sz="quarter" idx="10"/>
          </p:nvPr>
        </p:nvSpPr>
        <p:spPr>
          <a:xfrm>
            <a:off x="507868" y="1454620"/>
            <a:ext cx="11173090" cy="5041380"/>
          </a:xfrm>
        </p:spPr>
        <p:txBody>
          <a:bodyPr/>
          <a:lstStyle/>
          <a:p>
            <a:pPr marL="0" indent="0">
              <a:buNone/>
            </a:pPr>
            <a:r>
              <a:rPr lang="en-US" sz="2800" dirty="0"/>
              <a:t>IDE powered by the </a:t>
            </a:r>
            <a:r>
              <a:rPr lang="en-US" sz="2800" dirty="0">
                <a:latin typeface="Segoe UI Semibold" panose="020B0702040204020203" pitchFamily="34" charset="0"/>
                <a:cs typeface="Segoe UI Semibold" panose="020B0702040204020203" pitchFamily="34" charset="0"/>
              </a:rPr>
              <a:t>cloud</a:t>
            </a:r>
          </a:p>
          <a:p>
            <a:pPr marL="0" indent="0">
              <a:buNone/>
            </a:pPr>
            <a:r>
              <a:rPr lang="en-US" sz="2800" dirty="0" smtClean="0">
                <a:latin typeface="Segoe UI Semibold" panose="020B0702040204020203" pitchFamily="34" charset="0"/>
                <a:cs typeface="Segoe UI Semibold" panose="020B0702040204020203" pitchFamily="34" charset="0"/>
              </a:rPr>
              <a:t>data mining</a:t>
            </a:r>
            <a:r>
              <a:rPr lang="en-US" sz="2800" dirty="0" smtClean="0"/>
              <a:t>: 1,000+ active user every day, 3,000,000+ </a:t>
            </a:r>
            <a:r>
              <a:rPr lang="en-US" sz="2800" dirty="0"/>
              <a:t>program </a:t>
            </a:r>
            <a:r>
              <a:rPr lang="en-US" sz="2800" dirty="0" smtClean="0"/>
              <a:t>snapshots</a:t>
            </a:r>
            <a:endParaRPr lang="en-US" sz="2800" dirty="0"/>
          </a:p>
          <a:p>
            <a:pPr marL="0" indent="0">
              <a:buNone/>
            </a:pPr>
            <a:r>
              <a:rPr lang="en-US" sz="2800" dirty="0" smtClean="0">
                <a:cs typeface="Segoe UI Semibold" panose="020B0702040204020203" pitchFamily="34" charset="0"/>
              </a:rPr>
              <a:t>social</a:t>
            </a:r>
            <a:r>
              <a:rPr lang="en-US" sz="2800" dirty="0" smtClean="0">
                <a:latin typeface="Segoe UI Semibold" panose="020B0702040204020203" pitchFamily="34" charset="0"/>
                <a:cs typeface="Segoe UI Semibold" panose="020B0702040204020203" pitchFamily="34" charset="0"/>
              </a:rPr>
              <a:t> </a:t>
            </a:r>
            <a:r>
              <a:rPr lang="en-US" sz="2800" dirty="0"/>
              <a:t>features (sharing, attribution, discussions, </a:t>
            </a:r>
            <a:r>
              <a:rPr lang="en-US" sz="2800" dirty="0" smtClean="0"/>
              <a:t>…)</a:t>
            </a:r>
          </a:p>
          <a:p>
            <a:pPr marL="0" indent="0">
              <a:buNone/>
            </a:pPr>
            <a:r>
              <a:rPr lang="en-US" sz="2800" dirty="0">
                <a:latin typeface="Segoe UI Semibold" panose="020B0702040204020203" pitchFamily="34" charset="0"/>
                <a:cs typeface="Segoe UI Semibold" panose="020B0702040204020203" pitchFamily="34" charset="0"/>
              </a:rPr>
              <a:t>i</a:t>
            </a:r>
            <a:r>
              <a:rPr lang="en-US" sz="2800" dirty="0" smtClean="0">
                <a:latin typeface="Segoe UI Semibold" panose="020B0702040204020203" pitchFamily="34" charset="0"/>
                <a:cs typeface="Segoe UI Semibold" panose="020B0702040204020203" pitchFamily="34" charset="0"/>
              </a:rPr>
              <a:t>nformation-flow </a:t>
            </a:r>
            <a:r>
              <a:rPr lang="en-US" sz="2800" dirty="0" smtClean="0"/>
              <a:t>analysis to deal with privacy concerns</a:t>
            </a:r>
          </a:p>
          <a:p>
            <a:pPr marL="0" indent="0">
              <a:buNone/>
            </a:pPr>
            <a:r>
              <a:rPr lang="en-US" sz="2800" dirty="0" smtClean="0">
                <a:latin typeface="Segoe UI Semibold" panose="020B0702040204020203" pitchFamily="34" charset="0"/>
                <a:cs typeface="Segoe UI Semibold" panose="020B0702040204020203" pitchFamily="34" charset="0"/>
              </a:rPr>
              <a:t>crowd-sourced </a:t>
            </a:r>
            <a:r>
              <a:rPr lang="en-US" sz="2800" dirty="0" smtClean="0"/>
              <a:t>profiling, code coverage, crash reporting</a:t>
            </a:r>
          </a:p>
          <a:p>
            <a:pPr marL="0" indent="0">
              <a:buNone/>
            </a:pPr>
            <a:r>
              <a:rPr lang="en-US" sz="2800" dirty="0" smtClean="0"/>
              <a:t>ranking of code by </a:t>
            </a:r>
            <a:r>
              <a:rPr lang="en-US" sz="2800" dirty="0" smtClean="0">
                <a:latin typeface="Segoe UI Semibold" panose="020B0702040204020203" pitchFamily="34" charset="0"/>
                <a:cs typeface="Segoe UI Semibold" panose="020B0702040204020203" pitchFamily="34" charset="0"/>
              </a:rPr>
              <a:t>novelty</a:t>
            </a:r>
          </a:p>
          <a:p>
            <a:pPr marL="0" indent="0">
              <a:buNone/>
            </a:pPr>
            <a:r>
              <a:rPr lang="en-US" sz="2800" dirty="0" smtClean="0">
                <a:latin typeface="Segoe UI Semibold" panose="020B0702040204020203" pitchFamily="34" charset="0"/>
                <a:cs typeface="Segoe UI Semibold" panose="020B0702040204020203" pitchFamily="34" charset="0"/>
              </a:rPr>
              <a:t>live programming</a:t>
            </a:r>
          </a:p>
          <a:p>
            <a:pPr marL="0" indent="0">
              <a:buNone/>
            </a:pPr>
            <a:r>
              <a:rPr lang="en-US" sz="2800" dirty="0" smtClean="0"/>
              <a:t>cloud-based </a:t>
            </a:r>
            <a:r>
              <a:rPr lang="en-US" sz="2800" dirty="0" smtClean="0">
                <a:latin typeface="Segoe UI Semibold" panose="020B0702040204020203" pitchFamily="34" charset="0"/>
                <a:cs typeface="Segoe UI Semibold" panose="020B0702040204020203" pitchFamily="34" charset="0"/>
              </a:rPr>
              <a:t>code synthesis </a:t>
            </a:r>
            <a:r>
              <a:rPr lang="en-US" sz="2800" dirty="0" smtClean="0"/>
              <a:t>from keywords</a:t>
            </a:r>
            <a:endParaRPr lang="en-US" sz="2800" dirty="0"/>
          </a:p>
          <a:p>
            <a:pPr marL="0" indent="0">
              <a:buNone/>
            </a:pPr>
            <a:r>
              <a:rPr lang="en-US" sz="2800" dirty="0" smtClean="0">
                <a:latin typeface="Segoe UI Semibold" panose="020B0702040204020203" pitchFamily="34" charset="0"/>
                <a:cs typeface="Segoe UI Semibold" panose="020B0702040204020203" pitchFamily="34" charset="0"/>
              </a:rPr>
              <a:t>cloud state</a:t>
            </a:r>
          </a:p>
          <a:p>
            <a:pPr marL="0" indent="0">
              <a:buNone/>
            </a:pPr>
            <a:r>
              <a:rPr lang="en-US" sz="2800" dirty="0" smtClean="0"/>
              <a:t>coming soon: </a:t>
            </a:r>
            <a:r>
              <a:rPr lang="en-US" sz="2800" dirty="0" smtClean="0">
                <a:latin typeface="Segoe UI Semibold" panose="020B0702040204020203" pitchFamily="34" charset="0"/>
                <a:cs typeface="Segoe UI Semibold" panose="020B0702040204020203" pitchFamily="34" charset="0"/>
              </a:rPr>
              <a:t>collaborative coding, adaptive tutorials, </a:t>
            </a:r>
            <a:r>
              <a:rPr lang="en-US" sz="2800" dirty="0" smtClean="0">
                <a:cs typeface="Segoe UI Semibold" panose="020B0702040204020203" pitchFamily="34" charset="0"/>
              </a:rPr>
              <a:t>cloud execution, “apps”, …</a:t>
            </a:r>
            <a:endParaRPr lang="en-US" sz="2800" dirty="0">
              <a:cs typeface="Segoe UI Semibold" panose="020B0702040204020203" pitchFamily="34" charset="0"/>
            </a:endParaRPr>
          </a:p>
        </p:txBody>
      </p:sp>
    </p:spTree>
    <p:extLst>
      <p:ext uri="{BB962C8B-B14F-4D97-AF65-F5344CB8AC3E}">
        <p14:creationId xmlns:p14="http://schemas.microsoft.com/office/powerpoint/2010/main" val="237828814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solidFill>
                  <a:schemeClr val="bg1"/>
                </a:solidFill>
              </a:rPr>
              <a:t>touch</a:t>
            </a:r>
            <a:r>
              <a:rPr lang="en-US" dirty="0" err="1">
                <a:solidFill>
                  <a:schemeClr val="bg1"/>
                </a:solidFill>
                <a:latin typeface="Segoe UI Semibold" pitchFamily="34" charset="0"/>
              </a:rPr>
              <a:t>develop</a:t>
            </a:r>
            <a:r>
              <a:rPr lang="en-US" dirty="0" smtClean="0"/>
              <a:t> + education</a:t>
            </a:r>
            <a:endParaRPr lang="en-US" dirty="0"/>
          </a:p>
        </p:txBody>
      </p:sp>
      <p:sp>
        <p:nvSpPr>
          <p:cNvPr id="6" name="Text Placeholder 5"/>
          <p:cNvSpPr>
            <a:spLocks noGrp="1"/>
          </p:cNvSpPr>
          <p:nvPr>
            <p:ph type="body" sz="quarter" idx="10"/>
          </p:nvPr>
        </p:nvSpPr>
        <p:spPr>
          <a:xfrm>
            <a:off x="436655" y="1450496"/>
            <a:ext cx="10056311" cy="2714589"/>
          </a:xfrm>
        </p:spPr>
        <p:txBody>
          <a:bodyPr/>
          <a:lstStyle/>
          <a:p>
            <a:pPr marL="0" indent="0">
              <a:buNone/>
            </a:pPr>
            <a:r>
              <a:rPr lang="en-US" dirty="0" smtClean="0"/>
              <a:t>1</a:t>
            </a:r>
            <a:r>
              <a:rPr lang="en-US" baseline="30000" dirty="0" smtClean="0"/>
              <a:t>st</a:t>
            </a:r>
            <a:r>
              <a:rPr lang="en-US" dirty="0" smtClean="0"/>
              <a:t> </a:t>
            </a:r>
            <a:r>
              <a:rPr lang="en-US" dirty="0" smtClean="0">
                <a:latin typeface="Segoe UI Semibold" panose="020B0702040204020203" pitchFamily="34" charset="0"/>
                <a:cs typeface="Segoe UI Semibold" panose="020B0702040204020203" pitchFamily="34" charset="0"/>
              </a:rPr>
              <a:t>App </a:t>
            </a:r>
            <a:r>
              <a:rPr lang="en-US" dirty="0">
                <a:latin typeface="Segoe UI Semibold" panose="020B0702040204020203" pitchFamily="34" charset="0"/>
                <a:cs typeface="Segoe UI Semibold" panose="020B0702040204020203" pitchFamily="34" charset="0"/>
              </a:rPr>
              <a:t>Day </a:t>
            </a:r>
            <a:r>
              <a:rPr lang="en-US" dirty="0" smtClean="0"/>
              <a:t>in </a:t>
            </a:r>
            <a:r>
              <a:rPr lang="en-US" dirty="0"/>
              <a:t>May </a:t>
            </a:r>
            <a:r>
              <a:rPr lang="en-US" dirty="0" smtClean="0"/>
              <a:t>2013, 500+ students. Many follow-up events, and 1500 students planned this year.</a:t>
            </a:r>
          </a:p>
          <a:p>
            <a:pPr marL="0" indent="0">
              <a:buNone/>
            </a:pPr>
            <a:r>
              <a:rPr lang="en-US" dirty="0" smtClean="0">
                <a:latin typeface="+mn-lt"/>
              </a:rPr>
              <a:t>130,000+</a:t>
            </a:r>
            <a:r>
              <a:rPr lang="en-US" dirty="0" smtClean="0"/>
              <a:t> students doing TouchDevelop tutorials in </a:t>
            </a:r>
            <a:r>
              <a:rPr lang="en-US" dirty="0" smtClean="0">
                <a:latin typeface="+mn-lt"/>
              </a:rPr>
              <a:t>Hour of Code</a:t>
            </a:r>
            <a:r>
              <a:rPr lang="en-US" dirty="0" smtClean="0"/>
              <a:t>.</a:t>
            </a:r>
          </a:p>
          <a:p>
            <a:pPr marL="0" indent="0">
              <a:buNone/>
            </a:pPr>
            <a:endParaRPr lang="en-US"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941" y="4246120"/>
            <a:ext cx="13738410" cy="2747682"/>
          </a:xfrm>
          <a:prstGeom prst="rect">
            <a:avLst/>
          </a:prstGeom>
        </p:spPr>
      </p:pic>
      <p:pic>
        <p:nvPicPr>
          <p:cNvPr id="8" name="Picture 7"/>
          <p:cNvPicPr>
            <a:picLocks noChangeAspect="1"/>
          </p:cNvPicPr>
          <p:nvPr/>
        </p:nvPicPr>
        <p:blipFill>
          <a:blip r:embed="rId3"/>
          <a:stretch>
            <a:fillRect/>
          </a:stretch>
        </p:blipFill>
        <p:spPr>
          <a:xfrm>
            <a:off x="10022186" y="2626289"/>
            <a:ext cx="1167841" cy="1136559"/>
          </a:xfrm>
          <a:prstGeom prst="rect">
            <a:avLst/>
          </a:prstGeom>
        </p:spPr>
      </p:pic>
    </p:spTree>
    <p:extLst>
      <p:ext uri="{BB962C8B-B14F-4D97-AF65-F5344CB8AC3E}">
        <p14:creationId xmlns:p14="http://schemas.microsoft.com/office/powerpoint/2010/main" val="199289370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73139" y="4524315"/>
            <a:ext cx="10237786" cy="461665"/>
          </a:xfrm>
        </p:spPr>
        <p:txBody>
          <a:bodyPr/>
          <a:lstStyle/>
          <a:p>
            <a:r>
              <a:rPr lang="en-US" dirty="0" smtClean="0">
                <a:solidFill>
                  <a:schemeClr val="bg1"/>
                </a:solidFill>
              </a:rPr>
              <a:t>Interactive tutorials based on AST diff</a:t>
            </a:r>
            <a:endParaRPr lang="en-US" dirty="0">
              <a:solidFill>
                <a:schemeClr val="bg1"/>
              </a:solidFill>
            </a:endParaRPr>
          </a:p>
          <a:p>
            <a:endParaRPr lang="en-US" dirty="0" smtClean="0">
              <a:solidFill>
                <a:schemeClr val="bg1"/>
              </a:solidFill>
            </a:endParaRPr>
          </a:p>
          <a:p>
            <a:pPr marL="571500" indent="-571500">
              <a:buFontTx/>
              <a:buChar char="-"/>
            </a:pPr>
            <a:endParaRPr lang="en-US" dirty="0" smtClean="0">
              <a:solidFill>
                <a:schemeClr val="bg1"/>
              </a:solidFill>
            </a:endParaRPr>
          </a:p>
        </p:txBody>
      </p:sp>
      <p:sp>
        <p:nvSpPr>
          <p:cNvPr id="6" name="Text Placeholder 5"/>
          <p:cNvSpPr>
            <a:spLocks noGrp="1"/>
          </p:cNvSpPr>
          <p:nvPr>
            <p:ph type="body" sz="quarter" idx="10"/>
          </p:nvPr>
        </p:nvSpPr>
        <p:spPr>
          <a:xfrm>
            <a:off x="976313" y="2908278"/>
            <a:ext cx="10242550" cy="1378644"/>
          </a:xfrm>
        </p:spPr>
        <p:txBody>
          <a:bodyPr/>
          <a:lstStyle/>
          <a:p>
            <a:r>
              <a:rPr lang="en-US" dirty="0" smtClean="0">
                <a:solidFill>
                  <a:schemeClr val="bg1"/>
                </a:solidFill>
              </a:rPr>
              <a:t>demo</a:t>
            </a:r>
            <a:endParaRPr lang="en-US" dirty="0">
              <a:solidFill>
                <a:schemeClr val="bg1"/>
              </a:solidFill>
            </a:endParaRPr>
          </a:p>
        </p:txBody>
      </p:sp>
      <p:sp>
        <p:nvSpPr>
          <p:cNvPr id="26" name="Text Placeholder 25"/>
          <p:cNvSpPr>
            <a:spLocks noGrp="1"/>
          </p:cNvSpPr>
          <p:nvPr>
            <p:ph type="body" sz="quarter" idx="11"/>
          </p:nvPr>
        </p:nvSpPr>
        <p:spPr>
          <a:xfrm>
            <a:off x="972344" y="1694443"/>
            <a:ext cx="10237787" cy="914096"/>
          </a:xfrm>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
        <p:nvSpPr>
          <p:cNvPr id="7" name="TextBox 6"/>
          <p:cNvSpPr txBox="1"/>
          <p:nvPr/>
        </p:nvSpPr>
        <p:spPr>
          <a:xfrm>
            <a:off x="9428975" y="6150736"/>
            <a:ext cx="2372060"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3"/>
              </a:rPr>
              <a:t>touchdevelop.com</a:t>
            </a:r>
            <a:endParaRPr lang="en-US" sz="24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18195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602163"/>
          </a:xfrm>
          <a:prstGeom prst="rect">
            <a:avLst/>
          </a:prstGeom>
        </p:spPr>
        <p:txBody>
          <a:bodyPr>
            <a:noAutofit/>
          </a:bodyPr>
          <a:lstStyle/>
          <a:p>
            <a:pPr marL="0" indent="0">
              <a:lnSpc>
                <a:spcPct val="100000"/>
              </a:lnSpc>
              <a:buNone/>
            </a:pPr>
            <a:r>
              <a:rPr lang="en-US" dirty="0" smtClean="0"/>
              <a:t>sharing </a:t>
            </a:r>
            <a:r>
              <a:rPr lang="en-US" dirty="0"/>
              <a:t>data in the </a:t>
            </a:r>
            <a:r>
              <a:rPr lang="en-US" dirty="0" smtClean="0"/>
              <a:t>cloud</a:t>
            </a:r>
            <a:br>
              <a:rPr lang="en-US" dirty="0" smtClean="0"/>
            </a:br>
            <a:r>
              <a:rPr lang="en-US" dirty="0" smtClean="0"/>
              <a:t>makes </a:t>
            </a:r>
            <a:r>
              <a:rPr lang="en-US" dirty="0"/>
              <a:t>apps more social, </a:t>
            </a:r>
            <a:br>
              <a:rPr lang="en-US" dirty="0"/>
            </a:br>
            <a:r>
              <a:rPr lang="en-US" dirty="0" smtClean="0"/>
              <a:t>fun</a:t>
            </a:r>
            <a:r>
              <a:rPr lang="en-US" dirty="0"/>
              <a:t>, and c</a:t>
            </a:r>
            <a:r>
              <a:rPr lang="en-US" dirty="0" smtClean="0"/>
              <a:t>onvenient</a:t>
            </a:r>
            <a:r>
              <a:rPr lang="en-US" dirty="0"/>
              <a:t>.</a:t>
            </a:r>
          </a:p>
          <a:p>
            <a:pPr marL="0" indent="0">
              <a:lnSpc>
                <a:spcPct val="100000"/>
              </a:lnSpc>
              <a:buNone/>
            </a:pPr>
            <a:r>
              <a:rPr lang="en-US" dirty="0" smtClean="0"/>
              <a:t>examples</a:t>
            </a:r>
            <a:r>
              <a:rPr lang="en-US" dirty="0"/>
              <a:t>: </a:t>
            </a:r>
            <a:r>
              <a:rPr lang="en-US" dirty="0" smtClean="0"/>
              <a:t>games</a:t>
            </a:r>
            <a:r>
              <a:rPr lang="en-US" dirty="0"/>
              <a:t>, </a:t>
            </a:r>
            <a:r>
              <a:rPr lang="en-US" dirty="0" smtClean="0"/>
              <a:t>settings,</a:t>
            </a:r>
            <a:br>
              <a:rPr lang="en-US" dirty="0" smtClean="0"/>
            </a:br>
            <a:r>
              <a:rPr lang="en-US" dirty="0" smtClean="0"/>
              <a:t>chat</a:t>
            </a:r>
            <a:r>
              <a:rPr lang="en-US" dirty="0"/>
              <a:t>, </a:t>
            </a:r>
            <a:r>
              <a:rPr lang="en-US" dirty="0" smtClean="0"/>
              <a:t>favorites</a:t>
            </a:r>
            <a:r>
              <a:rPr lang="en-US" dirty="0"/>
              <a:t>, </a:t>
            </a:r>
            <a:r>
              <a:rPr lang="en-US" dirty="0" smtClean="0"/>
              <a:t>ratings</a:t>
            </a:r>
            <a:r>
              <a:rPr lang="en-US" dirty="0"/>
              <a:t>, </a:t>
            </a:r>
            <a:r>
              <a:rPr lang="en-US" dirty="0" smtClean="0"/>
              <a:t/>
            </a:r>
            <a:br>
              <a:rPr lang="en-US" dirty="0" smtClean="0"/>
            </a:br>
            <a:r>
              <a:rPr lang="en-US" dirty="0" smtClean="0"/>
              <a:t>comments</a:t>
            </a:r>
            <a:r>
              <a:rPr lang="en-US" dirty="0"/>
              <a:t>, </a:t>
            </a:r>
            <a:r>
              <a:rPr lang="en-US" dirty="0" smtClean="0"/>
              <a:t>grocery list</a:t>
            </a:r>
            <a:r>
              <a:rPr lang="en-US" dirty="0"/>
              <a:t>…</a:t>
            </a:r>
          </a:p>
          <a:p>
            <a:pPr marL="0" indent="0">
              <a:lnSpc>
                <a:spcPct val="100000"/>
              </a:lnSpc>
              <a:buNone/>
            </a:pPr>
            <a:r>
              <a:rPr lang="en-US" sz="4400" dirty="0" smtClean="0">
                <a:solidFill>
                  <a:schemeClr val="accent2"/>
                </a:solidFill>
              </a:rPr>
              <a:t>just tag your data as ‘cloud’,</a:t>
            </a:r>
            <a:br>
              <a:rPr lang="en-US" sz="4400" dirty="0" smtClean="0">
                <a:solidFill>
                  <a:schemeClr val="accent2"/>
                </a:solidFill>
              </a:rPr>
            </a:br>
            <a:r>
              <a:rPr lang="en-US" sz="4400" dirty="0" smtClean="0">
                <a:solidFill>
                  <a:schemeClr val="accent2"/>
                </a:solidFill>
              </a:rPr>
              <a:t>we synchronize and merge</a:t>
            </a:r>
          </a:p>
        </p:txBody>
      </p:sp>
      <p:pic>
        <p:nvPicPr>
          <p:cNvPr id="8" name="Picture 16" descr="Samsung Windows 8 tablet"/>
          <p:cNvPicPr>
            <a:picLocks noChangeAspect="1" noChangeArrowheads="1"/>
          </p:cNvPicPr>
          <p:nvPr/>
        </p:nvPicPr>
        <p:blipFill rotWithShape="1">
          <a:blip r:embed="rId2">
            <a:extLst>
              <a:ext uri="{28A0092B-C50C-407E-A947-70E740481C1C}">
                <a14:useLocalDpi xmlns:a14="http://schemas.microsoft.com/office/drawing/2010/main" val="0"/>
              </a:ext>
            </a:extLst>
          </a:blip>
          <a:srcRect l="7233" t="6902" r="7122" b="10971"/>
          <a:stretch/>
        </p:blipFill>
        <p:spPr bwMode="auto">
          <a:xfrm>
            <a:off x="8880170" y="4965828"/>
            <a:ext cx="2455739" cy="167878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t>c</a:t>
            </a:r>
            <a:r>
              <a:rPr lang="en-US" dirty="0" smtClean="0"/>
              <a:t>loud state</a:t>
            </a:r>
            <a:endParaRPr lang="en-US" dirty="0"/>
          </a:p>
        </p:txBody>
      </p:sp>
      <p:pic>
        <p:nvPicPr>
          <p:cNvPr id="2050" name="Picture 2" descr="http://images.apple.com/support/products/images/iphone-hardwa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0476" r="31429"/>
          <a:stretch/>
        </p:blipFill>
        <p:spPr bwMode="auto">
          <a:xfrm>
            <a:off x="9478170" y="1272227"/>
            <a:ext cx="848646" cy="16884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cdn2.sbnation.com/entry_photo_images/6852159/lumia920_large_verge_medium_landscape.png"/>
          <p:cNvPicPr>
            <a:picLocks noChangeAspect="1" noChangeArrowheads="1"/>
          </p:cNvPicPr>
          <p:nvPr/>
        </p:nvPicPr>
        <p:blipFill rotWithShape="1">
          <a:blip r:embed="rId4">
            <a:extLst>
              <a:ext uri="{28A0092B-C50C-407E-A947-70E740481C1C}">
                <a14:useLocalDpi xmlns:a14="http://schemas.microsoft.com/office/drawing/2010/main" val="0"/>
              </a:ext>
            </a:extLst>
          </a:blip>
          <a:srcRect l="26848" r="30195"/>
          <a:stretch/>
        </p:blipFill>
        <p:spPr bwMode="auto">
          <a:xfrm>
            <a:off x="7924727" y="1875058"/>
            <a:ext cx="867791" cy="12815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cloudfront4.bostinno.com/wp-content/uploads/2012/10/Surfac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1817" y="3692199"/>
            <a:ext cx="1957604" cy="143224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mocache.com/images/png/products/phones/Samsung_Galaxy_S_II_white/250x270_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2304" y="2184122"/>
            <a:ext cx="1169792" cy="126337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299617" y="3457087"/>
            <a:ext cx="1307089"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latin typeface="+mj-lt"/>
              </a:rPr>
              <a:t>cloud state</a:t>
            </a:r>
          </a:p>
        </p:txBody>
      </p:sp>
      <p:sp>
        <p:nvSpPr>
          <p:cNvPr id="10" name="Cloud 9"/>
          <p:cNvSpPr/>
          <p:nvPr/>
        </p:nvSpPr>
        <p:spPr bwMode="auto">
          <a:xfrm>
            <a:off x="9079968" y="3156593"/>
            <a:ext cx="1841317" cy="1111147"/>
          </a:xfrm>
          <a:prstGeom prst="cloud">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Up-Down Arrow 17"/>
          <p:cNvSpPr/>
          <p:nvPr/>
        </p:nvSpPr>
        <p:spPr bwMode="auto">
          <a:xfrm rot="18491551">
            <a:off x="8877890" y="2521201"/>
            <a:ext cx="328426" cy="851297"/>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Up-Down Arrow 20"/>
          <p:cNvSpPr/>
          <p:nvPr/>
        </p:nvSpPr>
        <p:spPr bwMode="auto">
          <a:xfrm rot="10800000">
            <a:off x="9902493" y="4334148"/>
            <a:ext cx="328426" cy="851297"/>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Up-Down Arrow 21"/>
          <p:cNvSpPr/>
          <p:nvPr/>
        </p:nvSpPr>
        <p:spPr bwMode="auto">
          <a:xfrm rot="10800000">
            <a:off x="9790936" y="2232118"/>
            <a:ext cx="328426" cy="851297"/>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Up-Down Arrow 22"/>
          <p:cNvSpPr/>
          <p:nvPr/>
        </p:nvSpPr>
        <p:spPr bwMode="auto">
          <a:xfrm rot="14206573">
            <a:off x="11094764" y="2651263"/>
            <a:ext cx="328426" cy="851297"/>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Up-Down Arrow 23"/>
          <p:cNvSpPr/>
          <p:nvPr/>
        </p:nvSpPr>
        <p:spPr bwMode="auto">
          <a:xfrm rot="14206573">
            <a:off x="8462460" y="3617635"/>
            <a:ext cx="328426" cy="851297"/>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9164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10870" y="1524498"/>
            <a:ext cx="6464511" cy="4600965"/>
          </a:xfrm>
          <a:prstGeom prst="rect">
            <a:avLst/>
          </a:prstGeom>
        </p:spPr>
        <p:txBody>
          <a:bodyPr>
            <a:noAutofit/>
          </a:bodyPr>
          <a:lstStyle/>
          <a:p>
            <a:pPr marL="0" indent="0">
              <a:lnSpc>
                <a:spcPct val="100000"/>
              </a:lnSpc>
              <a:buNone/>
            </a:pPr>
            <a:r>
              <a:rPr lang="en-US" dirty="0"/>
              <a:t>p</a:t>
            </a:r>
            <a:r>
              <a:rPr lang="en-US" dirty="0" smtClean="0"/>
              <a:t>utting parts of scripts in </a:t>
            </a:r>
            <a:r>
              <a:rPr lang="en-US" dirty="0"/>
              <a:t>the </a:t>
            </a:r>
            <a:r>
              <a:rPr lang="en-US" dirty="0" smtClean="0"/>
              <a:t>cloud</a:t>
            </a:r>
            <a:br>
              <a:rPr lang="en-US" dirty="0" smtClean="0"/>
            </a:br>
            <a:r>
              <a:rPr lang="en-US" dirty="0" smtClean="0"/>
              <a:t>makes mobile apps more efficient and enriches functionality</a:t>
            </a:r>
          </a:p>
          <a:p>
            <a:pPr marL="0" indent="0">
              <a:lnSpc>
                <a:spcPct val="100000"/>
              </a:lnSpc>
              <a:buNone/>
            </a:pPr>
            <a:r>
              <a:rPr lang="en-US" dirty="0" smtClean="0"/>
              <a:t>supporting non-blocking</a:t>
            </a:r>
            <a:br>
              <a:rPr lang="en-US" dirty="0" smtClean="0"/>
            </a:br>
            <a:r>
              <a:rPr lang="en-US" dirty="0" smtClean="0"/>
              <a:t>execution using distributed state</a:t>
            </a:r>
            <a:br>
              <a:rPr lang="en-US" dirty="0" smtClean="0"/>
            </a:br>
            <a:endParaRPr lang="en-US" dirty="0" smtClean="0"/>
          </a:p>
          <a:p>
            <a:pPr marL="0" indent="0">
              <a:lnSpc>
                <a:spcPct val="100000"/>
              </a:lnSpc>
              <a:buNone/>
            </a:pPr>
            <a:r>
              <a:rPr lang="en-US" sz="4399" dirty="0">
                <a:solidFill>
                  <a:schemeClr val="accent2"/>
                </a:solidFill>
              </a:rPr>
              <a:t>just tag your code as </a:t>
            </a:r>
          </a:p>
          <a:p>
            <a:pPr marL="0" indent="0">
              <a:lnSpc>
                <a:spcPct val="100000"/>
              </a:lnSpc>
              <a:buNone/>
            </a:pPr>
            <a:r>
              <a:rPr lang="en-US" sz="4399" dirty="0">
                <a:solidFill>
                  <a:schemeClr val="accent2"/>
                </a:solidFill>
              </a:rPr>
              <a:t>‘cloud’, we do the rest…</a:t>
            </a:r>
          </a:p>
        </p:txBody>
      </p:sp>
      <p:pic>
        <p:nvPicPr>
          <p:cNvPr id="8" name="Picture 16" descr="Samsung Windows 8 tablet"/>
          <p:cNvPicPr>
            <a:picLocks noChangeAspect="1" noChangeArrowheads="1"/>
          </p:cNvPicPr>
          <p:nvPr/>
        </p:nvPicPr>
        <p:blipFill rotWithShape="1">
          <a:blip r:embed="rId2">
            <a:extLst>
              <a:ext uri="{28A0092B-C50C-407E-A947-70E740481C1C}">
                <a14:useLocalDpi xmlns:a14="http://schemas.microsoft.com/office/drawing/2010/main" val="0"/>
              </a:ext>
            </a:extLst>
          </a:blip>
          <a:srcRect l="7233" t="6902" r="7122" b="10971"/>
          <a:stretch/>
        </p:blipFill>
        <p:spPr bwMode="auto">
          <a:xfrm>
            <a:off x="8879446" y="4965428"/>
            <a:ext cx="2455099" cy="1678345"/>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smtClean="0"/>
              <a:t>coming soon: </a:t>
            </a:r>
            <a:r>
              <a:rPr lang="en-US" dirty="0"/>
              <a:t>m</a:t>
            </a:r>
            <a:r>
              <a:rPr lang="en-US" dirty="0" smtClean="0"/>
              <a:t>obile cloud computing</a:t>
            </a:r>
            <a:endParaRPr lang="en-US" dirty="0"/>
          </a:p>
        </p:txBody>
      </p:sp>
      <p:pic>
        <p:nvPicPr>
          <p:cNvPr id="2050" name="Picture 2" descr="http://images.apple.com/support/products/images/iphone-hardwa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0476" r="31429"/>
          <a:stretch/>
        </p:blipFill>
        <p:spPr bwMode="auto">
          <a:xfrm>
            <a:off x="9477289" y="1272789"/>
            <a:ext cx="848425" cy="16880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http://cdn2.sbnation.com/entry_photo_images/6852159/lumia920_large_verge_medium_landscap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6848" r="30195"/>
          <a:stretch/>
        </p:blipFill>
        <p:spPr bwMode="auto">
          <a:xfrm>
            <a:off x="7924252" y="1875463"/>
            <a:ext cx="867565" cy="12812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cloudfront4.bostinno.com/wp-content/uploads/2012/10/Surfac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1685" y="3692132"/>
            <a:ext cx="1957094" cy="143187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tmocache.com/images/png/products/phones/Samsung_Galaxy_S_II_white/250x270_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0987" y="2184446"/>
            <a:ext cx="1169487" cy="12630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401744" y="3288431"/>
            <a:ext cx="1153221" cy="738472"/>
          </a:xfrm>
          <a:prstGeom prst="rect">
            <a:avLst/>
          </a:prstGeom>
          <a:noFill/>
        </p:spPr>
        <p:txBody>
          <a:bodyPr wrap="none" lIns="0" tIns="0" rIns="0" bIns="0" rtlCol="0">
            <a:spAutoFit/>
          </a:bodyPr>
          <a:lstStyle/>
          <a:p>
            <a:pPr algn="ctr"/>
            <a:r>
              <a:rPr lang="en-US" sz="2399" spc="-70" dirty="0">
                <a:gradFill>
                  <a:gsLst>
                    <a:gs pos="2917">
                      <a:schemeClr val="tx1"/>
                    </a:gs>
                    <a:gs pos="30000">
                      <a:schemeClr val="tx1"/>
                    </a:gs>
                  </a:gsLst>
                  <a:lin ang="5400000" scaled="0"/>
                </a:gradFill>
                <a:latin typeface="+mj-lt"/>
              </a:rPr>
              <a:t>cloud</a:t>
            </a:r>
          </a:p>
          <a:p>
            <a:pPr algn="ctr"/>
            <a:r>
              <a:rPr lang="en-US" sz="2399" spc="-70" dirty="0">
                <a:gradFill>
                  <a:gsLst>
                    <a:gs pos="2917">
                      <a:schemeClr val="tx1"/>
                    </a:gs>
                    <a:gs pos="30000">
                      <a:schemeClr val="tx1"/>
                    </a:gs>
                  </a:gsLst>
                  <a:lin ang="5400000" scaled="0"/>
                </a:gradFill>
                <a:latin typeface="+mj-lt"/>
              </a:rPr>
              <a:t>execution</a:t>
            </a:r>
          </a:p>
        </p:txBody>
      </p:sp>
      <p:sp>
        <p:nvSpPr>
          <p:cNvPr id="10" name="Cloud 9"/>
          <p:cNvSpPr/>
          <p:nvPr/>
        </p:nvSpPr>
        <p:spPr bwMode="auto">
          <a:xfrm>
            <a:off x="9079192" y="3156665"/>
            <a:ext cx="1840837" cy="1110858"/>
          </a:xfrm>
          <a:prstGeom prst="cloud">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Up-Down Arrow 17"/>
          <p:cNvSpPr/>
          <p:nvPr/>
        </p:nvSpPr>
        <p:spPr bwMode="auto">
          <a:xfrm rot="18491551">
            <a:off x="8877165" y="2521439"/>
            <a:ext cx="328340" cy="851075"/>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Up-Down Arrow 20"/>
          <p:cNvSpPr/>
          <p:nvPr/>
        </p:nvSpPr>
        <p:spPr bwMode="auto">
          <a:xfrm rot="10800000">
            <a:off x="9901502" y="4333914"/>
            <a:ext cx="328340" cy="851075"/>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Up-Down Arrow 21"/>
          <p:cNvSpPr/>
          <p:nvPr/>
        </p:nvSpPr>
        <p:spPr bwMode="auto">
          <a:xfrm rot="10800000">
            <a:off x="9789974" y="2232431"/>
            <a:ext cx="328340" cy="851075"/>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Up-Down Arrow 22"/>
          <p:cNvSpPr/>
          <p:nvPr/>
        </p:nvSpPr>
        <p:spPr bwMode="auto">
          <a:xfrm rot="14206573">
            <a:off x="11093462" y="2651467"/>
            <a:ext cx="328340" cy="851075"/>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Up-Down Arrow 23"/>
          <p:cNvSpPr/>
          <p:nvPr/>
        </p:nvSpPr>
        <p:spPr bwMode="auto">
          <a:xfrm rot="14206573">
            <a:off x="8461844" y="3617588"/>
            <a:ext cx="328340" cy="851075"/>
          </a:xfrm>
          <a:prstGeom prst="upDown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endParaRPr lang="en-US" sz="1799"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3663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234762"/>
            <a:ext cx="12953543" cy="747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136" y="2438400"/>
            <a:ext cx="292024"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3619192" y="2778580"/>
            <a:ext cx="9375311" cy="4748695"/>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http://3.bp.blogspot.com/-H6aaDJXUKbA/UXG5vk36ltI/AAAAAAAAV8E/OUwDw-NyAn0/s1600/nokia+lumia+521+official+render+2.png"/>
          <p:cNvPicPr>
            <a:picLocks noChangeAspect="1" noChangeArrowheads="1"/>
          </p:cNvPicPr>
          <p:nvPr/>
        </p:nvPicPr>
        <p:blipFill rotWithShape="1">
          <a:blip r:embed="rId5">
            <a:extLst>
              <a:ext uri="{28A0092B-C50C-407E-A947-70E740481C1C}">
                <a14:useLocalDpi xmlns:a14="http://schemas.microsoft.com/office/drawing/2010/main" val="0"/>
              </a:ext>
            </a:extLst>
          </a:blip>
          <a:srcRect l="16043"/>
          <a:stretch/>
        </p:blipFill>
        <p:spPr bwMode="auto">
          <a:xfrm>
            <a:off x="3709183" y="2836718"/>
            <a:ext cx="4576221" cy="3972512"/>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ph type="body" sz="quarter" idx="10"/>
          </p:nvPr>
        </p:nvSpPr>
        <p:spPr>
          <a:xfrm>
            <a:off x="7472261" y="3179499"/>
            <a:ext cx="4396154" cy="3213187"/>
          </a:xfrm>
        </p:spPr>
        <p:txBody>
          <a:bodyPr/>
          <a:lstStyle/>
          <a:p>
            <a:pPr marL="0" indent="0">
              <a:buNone/>
            </a:pPr>
            <a:r>
              <a:rPr lang="en-US" dirty="0" smtClean="0"/>
              <a:t>first, most personal, and sometimes only computing device</a:t>
            </a:r>
          </a:p>
          <a:p>
            <a:pPr marL="0" indent="0">
              <a:buNone/>
            </a:pPr>
            <a:endParaRPr lang="en-US" dirty="0"/>
          </a:p>
          <a:p>
            <a:pPr marL="0" indent="0">
              <a:buNone/>
            </a:pPr>
            <a:r>
              <a:rPr lang="en-US" dirty="0" smtClean="0"/>
              <a:t>can you really program on such a tiny screen?</a:t>
            </a:r>
            <a:endParaRPr lang="en-US" dirty="0"/>
          </a:p>
        </p:txBody>
      </p:sp>
    </p:spTree>
    <p:extLst>
      <p:ext uri="{BB962C8B-B14F-4D97-AF65-F5344CB8AC3E}">
        <p14:creationId xmlns:p14="http://schemas.microsoft.com/office/powerpoint/2010/main" val="1308900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childTnLst>
                                    <p:anim calcmode="discrete" valueType="str">
                                      <p:cBhvr>
                                        <p:cTn id="6" dur="1000" fill="hold"/>
                                        <p:tgtEl>
                                          <p:spTgt spid="102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xEl>
                                              <p:pRg st="0" end="0"/>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73139" y="4160635"/>
            <a:ext cx="10237786" cy="461665"/>
          </a:xfrm>
        </p:spPr>
        <p:txBody>
          <a:bodyPr/>
          <a:lstStyle/>
          <a:p>
            <a:r>
              <a:rPr lang="en-US" dirty="0" smtClean="0">
                <a:solidFill>
                  <a:schemeClr val="bg1"/>
                </a:solidFill>
              </a:rPr>
              <a:t>Cloud chat</a:t>
            </a:r>
            <a:endParaRPr lang="en-US" dirty="0">
              <a:solidFill>
                <a:schemeClr val="bg1"/>
              </a:solidFill>
            </a:endParaRPr>
          </a:p>
          <a:p>
            <a:endParaRPr lang="en-US" dirty="0" smtClean="0">
              <a:solidFill>
                <a:schemeClr val="bg1"/>
              </a:solidFill>
            </a:endParaRPr>
          </a:p>
          <a:p>
            <a:pPr marL="571500" indent="-571500">
              <a:buFontTx/>
              <a:buChar char="-"/>
            </a:pPr>
            <a:endParaRPr lang="en-US" dirty="0" smtClean="0">
              <a:solidFill>
                <a:schemeClr val="bg1"/>
              </a:solidFill>
            </a:endParaRPr>
          </a:p>
        </p:txBody>
      </p:sp>
      <p:sp>
        <p:nvSpPr>
          <p:cNvPr id="6" name="Text Placeholder 5"/>
          <p:cNvSpPr>
            <a:spLocks noGrp="1"/>
          </p:cNvSpPr>
          <p:nvPr>
            <p:ph type="body" sz="quarter" idx="10"/>
          </p:nvPr>
        </p:nvSpPr>
        <p:spPr>
          <a:xfrm>
            <a:off x="976313" y="2544598"/>
            <a:ext cx="10242550" cy="1378644"/>
          </a:xfrm>
        </p:spPr>
        <p:txBody>
          <a:bodyPr/>
          <a:lstStyle/>
          <a:p>
            <a:r>
              <a:rPr lang="en-US" dirty="0" smtClean="0">
                <a:solidFill>
                  <a:schemeClr val="bg1"/>
                </a:solidFill>
              </a:rPr>
              <a:t>demo</a:t>
            </a:r>
            <a:endParaRPr lang="en-US" dirty="0">
              <a:solidFill>
                <a:schemeClr val="bg1"/>
              </a:solidFill>
            </a:endParaRPr>
          </a:p>
        </p:txBody>
      </p:sp>
      <p:sp>
        <p:nvSpPr>
          <p:cNvPr id="26" name="Text Placeholder 25"/>
          <p:cNvSpPr>
            <a:spLocks noGrp="1"/>
          </p:cNvSpPr>
          <p:nvPr>
            <p:ph type="body" sz="quarter" idx="11"/>
          </p:nvPr>
        </p:nvSpPr>
        <p:spPr>
          <a:xfrm>
            <a:off x="972344" y="1330763"/>
            <a:ext cx="10237787" cy="914096"/>
          </a:xfrm>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
        <p:nvSpPr>
          <p:cNvPr id="7" name="TextBox 6"/>
          <p:cNvSpPr txBox="1"/>
          <p:nvPr/>
        </p:nvSpPr>
        <p:spPr>
          <a:xfrm>
            <a:off x="9428975" y="6150736"/>
            <a:ext cx="2372060"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3"/>
              </a:rPr>
              <a:t>touchdevelop.com</a:t>
            </a:r>
            <a:endParaRPr lang="en-US" sz="24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4084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72344" y="5452269"/>
            <a:ext cx="10237786" cy="461665"/>
          </a:xfrm>
        </p:spPr>
        <p:txBody>
          <a:bodyPr/>
          <a:lstStyle/>
          <a:p>
            <a:pPr algn="r"/>
            <a:r>
              <a:rPr lang="en-US" dirty="0" smtClean="0">
                <a:solidFill>
                  <a:schemeClr val="bg1"/>
                </a:solidFill>
              </a:rPr>
              <a:t>try it yourself: touch</a:t>
            </a:r>
            <a:r>
              <a:rPr lang="en-US" dirty="0" smtClean="0">
                <a:solidFill>
                  <a:schemeClr val="bg1"/>
                </a:solidFill>
                <a:latin typeface="Segoe UI (Body)"/>
              </a:rPr>
              <a:t>develop</a:t>
            </a:r>
            <a:r>
              <a:rPr lang="en-US" dirty="0" smtClean="0">
                <a:solidFill>
                  <a:schemeClr val="bg1"/>
                </a:solidFill>
              </a:rPr>
              <a:t>.com</a:t>
            </a:r>
            <a:endParaRPr lang="en-US" dirty="0" smtClean="0">
              <a:solidFill>
                <a:schemeClr val="bg1"/>
              </a:solidFill>
              <a:latin typeface="Segoe UI (Body)"/>
            </a:endParaRPr>
          </a:p>
        </p:txBody>
      </p:sp>
      <p:sp>
        <p:nvSpPr>
          <p:cNvPr id="6" name="Text Placeholder 5"/>
          <p:cNvSpPr>
            <a:spLocks noGrp="1"/>
          </p:cNvSpPr>
          <p:nvPr>
            <p:ph type="body" sz="quarter" idx="10"/>
          </p:nvPr>
        </p:nvSpPr>
        <p:spPr>
          <a:xfrm>
            <a:off x="976313" y="2687782"/>
            <a:ext cx="10242550" cy="1378644"/>
          </a:xfrm>
        </p:spPr>
        <p:txBody>
          <a:bodyPr/>
          <a:lstStyle/>
          <a:p>
            <a:r>
              <a:rPr lang="en-US" dirty="0" smtClean="0">
                <a:solidFill>
                  <a:schemeClr val="bg1"/>
                </a:solidFill>
              </a:rPr>
              <a:t>questions?</a:t>
            </a:r>
            <a:endParaRPr lang="en-US" dirty="0">
              <a:solidFill>
                <a:schemeClr val="bg1"/>
              </a:solidFill>
            </a:endParaRPr>
          </a:p>
        </p:txBody>
      </p:sp>
      <p:sp>
        <p:nvSpPr>
          <p:cNvPr id="26" name="Text Placeholder 25"/>
          <p:cNvSpPr>
            <a:spLocks noGrp="1"/>
          </p:cNvSpPr>
          <p:nvPr>
            <p:ph type="body" sz="quarter" idx="11"/>
          </p:nvPr>
        </p:nvSpPr>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Tree>
    <p:extLst>
      <p:ext uri="{BB962C8B-B14F-4D97-AF65-F5344CB8AC3E}">
        <p14:creationId xmlns:p14="http://schemas.microsoft.com/office/powerpoint/2010/main" val="2971965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solidFill>
                  <a:schemeClr val="bg1"/>
                </a:solidFill>
              </a:rPr>
              <a:t>building </a:t>
            </a:r>
            <a:r>
              <a:rPr lang="en-US" dirty="0" err="1" smtClean="0">
                <a:solidFill>
                  <a:schemeClr val="bg1"/>
                </a:solidFill>
              </a:rPr>
              <a:t>touch</a:t>
            </a:r>
            <a:r>
              <a:rPr lang="en-US" dirty="0" err="1" smtClean="0">
                <a:solidFill>
                  <a:schemeClr val="bg1"/>
                </a:solidFill>
                <a:latin typeface="Segoe UI (Body)"/>
              </a:rPr>
              <a:t>develop</a:t>
            </a:r>
            <a:endParaRPr lang="en-US" dirty="0" smtClean="0">
              <a:solidFill>
                <a:schemeClr val="bg1"/>
              </a:solidFill>
              <a:latin typeface="Segoe UI (Body)"/>
            </a:endParaRPr>
          </a:p>
        </p:txBody>
      </p:sp>
      <p:sp>
        <p:nvSpPr>
          <p:cNvPr id="6" name="Text Placeholder 5"/>
          <p:cNvSpPr>
            <a:spLocks noGrp="1"/>
          </p:cNvSpPr>
          <p:nvPr>
            <p:ph type="body" sz="quarter" idx="10"/>
          </p:nvPr>
        </p:nvSpPr>
        <p:spPr>
          <a:xfrm>
            <a:off x="976313" y="2687782"/>
            <a:ext cx="10242550" cy="1378644"/>
          </a:xfrm>
        </p:spPr>
        <p:txBody>
          <a:bodyPr/>
          <a:lstStyle/>
          <a:p>
            <a:r>
              <a:rPr lang="en-US" dirty="0">
                <a:solidFill>
                  <a:schemeClr val="bg1"/>
                </a:solidFill>
              </a:rPr>
              <a:t>b</a:t>
            </a:r>
            <a:r>
              <a:rPr lang="en-US" dirty="0" smtClean="0">
                <a:solidFill>
                  <a:schemeClr val="bg1"/>
                </a:solidFill>
              </a:rPr>
              <a:t>ackup slides</a:t>
            </a:r>
            <a:endParaRPr lang="en-US" dirty="0">
              <a:solidFill>
                <a:schemeClr val="bg1"/>
              </a:solidFill>
            </a:endParaRPr>
          </a:p>
        </p:txBody>
      </p:sp>
      <p:sp>
        <p:nvSpPr>
          <p:cNvPr id="26" name="Text Placeholder 25"/>
          <p:cNvSpPr>
            <a:spLocks noGrp="1"/>
          </p:cNvSpPr>
          <p:nvPr>
            <p:ph type="body" sz="quarter" idx="11"/>
          </p:nvPr>
        </p:nvSpPr>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Tree>
    <p:extLst>
      <p:ext uri="{BB962C8B-B14F-4D97-AF65-F5344CB8AC3E}">
        <p14:creationId xmlns:p14="http://schemas.microsoft.com/office/powerpoint/2010/main" val="3929617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a:t>
            </a:r>
            <a:endParaRPr lang="en-US" dirty="0"/>
          </a:p>
        </p:txBody>
      </p:sp>
      <p:pic>
        <p:nvPicPr>
          <p:cNvPr id="1026" name="Picture 2" descr="File:HTML5-logo.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007" y="4182777"/>
            <a:ext cx="1532707" cy="15327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748266" y="4267038"/>
            <a:ext cx="1260807" cy="1430733"/>
          </a:xfrm>
          <a:prstGeom prst="rect">
            <a:avLst/>
          </a:prstGeom>
          <a:solidFill>
            <a:schemeClr val="tx1"/>
          </a:solidFill>
          <a:ln>
            <a:solidFill>
              <a:schemeClr val="tx1">
                <a:lumMod val="65000"/>
              </a:schemeClr>
            </a:solidFill>
          </a:ln>
          <a:effectLst>
            <a:outerShdw blurRad="50800" dist="38100" dir="2700000" algn="tl" rotWithShape="0">
              <a:prstClr val="black">
                <a:alpha val="40000"/>
              </a:prstClr>
            </a:outerShdw>
          </a:effectLst>
        </p:spPr>
        <p:txBody>
          <a:bodyPr wrap="square" rtlCol="0">
            <a:noAutofit/>
          </a:bodyPr>
          <a:lstStyle/>
          <a:p>
            <a:r>
              <a:rPr lang="en-US" sz="8800" dirty="0" smtClean="0">
                <a:solidFill>
                  <a:schemeClr val="accent2"/>
                </a:solidFill>
                <a:latin typeface="+mj-lt"/>
              </a:rPr>
              <a:t>.</a:t>
            </a:r>
            <a:r>
              <a:rPr lang="en-US" sz="8800" dirty="0" err="1" smtClean="0">
                <a:solidFill>
                  <a:schemeClr val="accent2"/>
                </a:solidFill>
                <a:latin typeface="+mj-lt"/>
              </a:rPr>
              <a:t>ts</a:t>
            </a:r>
            <a:endParaRPr lang="en-US" sz="8800" dirty="0">
              <a:solidFill>
                <a:schemeClr val="accent2"/>
              </a:solidFill>
              <a:latin typeface="+mj-lt"/>
            </a:endParaRPr>
          </a:p>
        </p:txBody>
      </p:sp>
      <p:grpSp>
        <p:nvGrpSpPr>
          <p:cNvPr id="23" name="Group 22"/>
          <p:cNvGrpSpPr/>
          <p:nvPr/>
        </p:nvGrpSpPr>
        <p:grpSpPr>
          <a:xfrm>
            <a:off x="3874190" y="7015144"/>
            <a:ext cx="8045471" cy="787893"/>
            <a:chOff x="-3033652" y="2510792"/>
            <a:chExt cx="11812530" cy="1156964"/>
          </a:xfrm>
        </p:grpSpPr>
        <p:sp>
          <p:nvSpPr>
            <p:cNvPr id="24" name="Rectangle 23"/>
            <p:cNvSpPr/>
            <p:nvPr/>
          </p:nvSpPr>
          <p:spPr bwMode="auto">
            <a:xfrm>
              <a:off x="1702812" y="2512565"/>
              <a:ext cx="1155490" cy="1155191"/>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186  216  10</a:t>
              </a:r>
            </a:p>
          </p:txBody>
        </p:sp>
        <p:sp>
          <p:nvSpPr>
            <p:cNvPr id="25" name="Rectangle 24"/>
            <p:cNvSpPr/>
            <p:nvPr/>
          </p:nvSpPr>
          <p:spPr bwMode="auto">
            <a:xfrm>
              <a:off x="6439276" y="2510793"/>
              <a:ext cx="1155490" cy="1155191"/>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244  114  208</a:t>
              </a:r>
            </a:p>
          </p:txBody>
        </p:sp>
        <p:sp>
          <p:nvSpPr>
            <p:cNvPr id="26" name="Rectangle 25"/>
            <p:cNvSpPr/>
            <p:nvPr/>
          </p:nvSpPr>
          <p:spPr bwMode="auto">
            <a:xfrm>
              <a:off x="518696" y="2512565"/>
              <a:ext cx="1155490" cy="1155191"/>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127  186  0</a:t>
              </a:r>
            </a:p>
          </p:txBody>
        </p:sp>
        <p:sp>
          <p:nvSpPr>
            <p:cNvPr id="27" name="Rectangle 26"/>
            <p:cNvSpPr/>
            <p:nvPr/>
          </p:nvSpPr>
          <p:spPr bwMode="auto">
            <a:xfrm>
              <a:off x="-665420" y="2512565"/>
              <a:ext cx="1155490" cy="1155191"/>
            </a:xfrm>
            <a:prstGeom prst="rect">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0  216  204</a:t>
              </a:r>
            </a:p>
          </p:txBody>
        </p:sp>
        <p:sp>
          <p:nvSpPr>
            <p:cNvPr id="28" name="Rectangle 27"/>
            <p:cNvSpPr/>
            <p:nvPr/>
          </p:nvSpPr>
          <p:spPr bwMode="auto">
            <a:xfrm>
              <a:off x="5255160" y="2510793"/>
              <a:ext cx="1155490" cy="115519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232  17  35</a:t>
              </a:r>
            </a:p>
          </p:txBody>
        </p:sp>
        <p:sp>
          <p:nvSpPr>
            <p:cNvPr id="29" name="Rectangle 28"/>
            <p:cNvSpPr/>
            <p:nvPr/>
          </p:nvSpPr>
          <p:spPr bwMode="auto">
            <a:xfrm>
              <a:off x="2886928" y="2510793"/>
              <a:ext cx="1155490" cy="1155191"/>
            </a:xfrm>
            <a:prstGeom prst="rect">
              <a:avLst/>
            </a:prstGeom>
            <a:solidFill>
              <a:srgbClr val="FFA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255  175  0</a:t>
              </a:r>
            </a:p>
          </p:txBody>
        </p:sp>
        <p:sp>
          <p:nvSpPr>
            <p:cNvPr id="30" name="Rectangle 29"/>
            <p:cNvSpPr/>
            <p:nvPr/>
          </p:nvSpPr>
          <p:spPr bwMode="auto">
            <a:xfrm>
              <a:off x="4071044" y="2510793"/>
              <a:ext cx="1155490" cy="115519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255  140  0</a:t>
              </a:r>
            </a:p>
          </p:txBody>
        </p:sp>
        <p:sp>
          <p:nvSpPr>
            <p:cNvPr id="31" name="Rectangle 30"/>
            <p:cNvSpPr/>
            <p:nvPr/>
          </p:nvSpPr>
          <p:spPr bwMode="auto">
            <a:xfrm>
              <a:off x="7623388" y="2512565"/>
              <a:ext cx="1155490" cy="1155191"/>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155  79  150</a:t>
              </a:r>
            </a:p>
          </p:txBody>
        </p:sp>
        <p:sp>
          <p:nvSpPr>
            <p:cNvPr id="32" name="Rectangle 31"/>
            <p:cNvSpPr/>
            <p:nvPr/>
          </p:nvSpPr>
          <p:spPr bwMode="auto">
            <a:xfrm>
              <a:off x="-3033652" y="2510792"/>
              <a:ext cx="1155490" cy="1155191"/>
            </a:xfrm>
            <a:prstGeom prst="rect">
              <a:avLst/>
            </a:prstGeom>
            <a:solidFill>
              <a:srgbClr val="00188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0  24  143</a:t>
              </a:r>
            </a:p>
          </p:txBody>
        </p:sp>
        <p:sp>
          <p:nvSpPr>
            <p:cNvPr id="33" name="Rectangle 32"/>
            <p:cNvSpPr/>
            <p:nvPr/>
          </p:nvSpPr>
          <p:spPr bwMode="auto">
            <a:xfrm>
              <a:off x="-1849536" y="2510792"/>
              <a:ext cx="1155490" cy="115519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0  188  242</a:t>
              </a:r>
            </a:p>
          </p:txBody>
        </p:sp>
      </p:grpSp>
      <p:sp>
        <p:nvSpPr>
          <p:cNvPr id="2" name="Title 1"/>
          <p:cNvSpPr>
            <a:spLocks noGrp="1"/>
          </p:cNvSpPr>
          <p:nvPr>
            <p:ph type="title"/>
          </p:nvPr>
        </p:nvSpPr>
        <p:spPr/>
        <p:txBody>
          <a:bodyPr/>
          <a:lstStyle/>
          <a:p>
            <a:r>
              <a:rPr lang="en-US" dirty="0" smtClean="0"/>
              <a:t>architecture</a:t>
            </a:r>
            <a:endParaRPr lang="en-US" dirty="0"/>
          </a:p>
        </p:txBody>
      </p:sp>
      <p:pic>
        <p:nvPicPr>
          <p:cNvPr id="34" name="Picture 6" descr="http://cdn2.sbnation.com/entry_photo_images/6852159/lumia920_large_verge_medium_landsca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3955"/>
            <a:ext cx="2168804" cy="137583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http://cloudfront4.bostinno.com/wp-content/uploads/2012/10/Surfac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43" y="2953109"/>
            <a:ext cx="1832865" cy="134098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images.apple.com/support/products/images/ipad-hardwa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463" y="4267038"/>
            <a:ext cx="1338643" cy="11049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http://www.computerandyou.net/wp-content/uploads/2012/11/tablets-2-640x41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75" y="5466144"/>
            <a:ext cx="1705821" cy="1100788"/>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bwMode="auto">
          <a:xfrm>
            <a:off x="6566411" y="2153856"/>
            <a:ext cx="5353250" cy="3312288"/>
          </a:xfrm>
          <a:prstGeom prst="cloud">
            <a:avLst/>
          </a:prstGeom>
          <a:ln w="254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200" dirty="0" smtClean="0">
                <a:solidFill>
                  <a:schemeClr val="accent2"/>
                </a:solidFill>
                <a:ea typeface="Segoe UI" pitchFamily="34" charset="0"/>
                <a:cs typeface="Segoe UI" pitchFamily="34" charset="0"/>
              </a:rPr>
              <a:t>touchdevelop.com</a:t>
            </a:r>
          </a:p>
        </p:txBody>
      </p:sp>
      <p:pic>
        <p:nvPicPr>
          <p:cNvPr id="5122" name="Picture 2" descr="http://www.neos-sdi.com/static/uploads/produits/azure/logo-windazure-320.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00" b="36000"/>
          <a:stretch/>
        </p:blipFill>
        <p:spPr bwMode="auto">
          <a:xfrm>
            <a:off x="7738180" y="4239280"/>
            <a:ext cx="3048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a:stretch>
            <a:fillRect/>
          </a:stretch>
        </p:blipFill>
        <p:spPr>
          <a:xfrm>
            <a:off x="2664899" y="1654991"/>
            <a:ext cx="2047875" cy="638175"/>
          </a:xfrm>
          <a:prstGeom prst="rect">
            <a:avLst/>
          </a:prstGeom>
        </p:spPr>
      </p:pic>
      <p:pic>
        <p:nvPicPr>
          <p:cNvPr id="8" name="Picture 7"/>
          <p:cNvPicPr>
            <a:picLocks noChangeAspect="1"/>
          </p:cNvPicPr>
          <p:nvPr/>
        </p:nvPicPr>
        <p:blipFill>
          <a:blip r:embed="rId9"/>
          <a:stretch>
            <a:fillRect/>
          </a:stretch>
        </p:blipFill>
        <p:spPr>
          <a:xfrm>
            <a:off x="8082734" y="2665580"/>
            <a:ext cx="2047875" cy="638175"/>
          </a:xfrm>
          <a:prstGeom prst="rect">
            <a:avLst/>
          </a:prstGeom>
        </p:spPr>
      </p:pic>
      <p:sp>
        <p:nvSpPr>
          <p:cNvPr id="11" name="Right Brace 10"/>
          <p:cNvSpPr/>
          <p:nvPr/>
        </p:nvSpPr>
        <p:spPr>
          <a:xfrm>
            <a:off x="1818696" y="2953109"/>
            <a:ext cx="332618" cy="3613823"/>
          </a:xfrm>
          <a:prstGeom prst="rightBrac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solidFill>
                <a:schemeClr val="accent2"/>
              </a:solidFill>
            </a:endParaRPr>
          </a:p>
        </p:txBody>
      </p:sp>
      <p:sp>
        <p:nvSpPr>
          <p:cNvPr id="12" name="Left-Right Arrow 11"/>
          <p:cNvSpPr/>
          <p:nvPr/>
        </p:nvSpPr>
        <p:spPr bwMode="auto">
          <a:xfrm rot="2189404">
            <a:off x="5000131" y="2362590"/>
            <a:ext cx="1695143" cy="484632"/>
          </a:xfrm>
          <a:prstGeom prst="lef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solidFill>
                <a:schemeClr val="accent2"/>
              </a:solidFill>
              <a:ea typeface="Segoe UI" pitchFamily="34" charset="0"/>
              <a:cs typeface="Segoe UI" pitchFamily="34" charset="0"/>
            </a:endParaRPr>
          </a:p>
        </p:txBody>
      </p:sp>
      <p:sp>
        <p:nvSpPr>
          <p:cNvPr id="41" name="Left-Right Arrow 40"/>
          <p:cNvSpPr/>
          <p:nvPr/>
        </p:nvSpPr>
        <p:spPr bwMode="auto">
          <a:xfrm rot="20349231">
            <a:off x="5003460" y="4378893"/>
            <a:ext cx="1695143" cy="484632"/>
          </a:xfrm>
          <a:prstGeom prst="lef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solidFill>
                <a:schemeClr val="accent2"/>
              </a:solidFill>
              <a:ea typeface="Segoe UI" pitchFamily="34" charset="0"/>
              <a:cs typeface="Segoe UI" pitchFamily="34" charset="0"/>
            </a:endParaRPr>
          </a:p>
        </p:txBody>
      </p:sp>
      <p:sp>
        <p:nvSpPr>
          <p:cNvPr id="35" name="Left-Right Arrow 34"/>
          <p:cNvSpPr/>
          <p:nvPr/>
        </p:nvSpPr>
        <p:spPr bwMode="auto">
          <a:xfrm rot="5400000">
            <a:off x="3104114" y="2891159"/>
            <a:ext cx="1441200" cy="484632"/>
          </a:xfrm>
          <a:prstGeom prst="lef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solidFill>
                <a:schemeClr val="accent2"/>
              </a:solidFill>
              <a:ea typeface="Segoe UI" pitchFamily="34" charset="0"/>
              <a:cs typeface="Segoe UI" pitchFamily="34" charset="0"/>
            </a:endParaRPr>
          </a:p>
        </p:txBody>
      </p:sp>
    </p:spTree>
    <p:extLst>
      <p:ext uri="{BB962C8B-B14F-4D97-AF65-F5344CB8AC3E}">
        <p14:creationId xmlns:p14="http://schemas.microsoft.com/office/powerpoint/2010/main" val="13352568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fade">
                                      <p:cBhvr>
                                        <p:cTn id="21" dur="500"/>
                                        <p:tgtEl>
                                          <p:spTgt spid="5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fade">
                                      <p:cBhvr>
                                        <p:cTn id="35" dur="500"/>
                                        <p:tgtEl>
                                          <p:spTgt spid="1026"/>
                                        </p:tgtEl>
                                      </p:cBhvr>
                                    </p:animEffect>
                                  </p:childTnLst>
                                </p:cTn>
                              </p:par>
                              <p:par>
                                <p:cTn id="36" presetID="10"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1" grpId="0" animBg="1"/>
      <p:bldP spid="12" grpId="0" animBg="1"/>
      <p:bldP spid="41"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a:t>
            </a:r>
            <a:endParaRPr lang="en-US" dirty="0"/>
          </a:p>
        </p:txBody>
      </p:sp>
      <p:pic>
        <p:nvPicPr>
          <p:cNvPr id="1026" name="Picture 2" descr="File:HTML5-logo.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322" y="3237521"/>
            <a:ext cx="1532707" cy="15327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15695" y="3255811"/>
            <a:ext cx="1166591" cy="1430733"/>
          </a:xfrm>
          <a:prstGeom prst="rect">
            <a:avLst/>
          </a:prstGeom>
          <a:solidFill>
            <a:schemeClr val="tx1"/>
          </a:solidFill>
          <a:ln>
            <a:solidFill>
              <a:schemeClr val="tx1">
                <a:lumMod val="65000"/>
              </a:schemeClr>
            </a:solidFill>
          </a:ln>
          <a:effectLst>
            <a:outerShdw blurRad="50800" dist="38100" dir="2700000" algn="tl" rotWithShape="0">
              <a:prstClr val="black">
                <a:alpha val="40000"/>
              </a:prstClr>
            </a:outerShdw>
          </a:effectLst>
        </p:spPr>
        <p:txBody>
          <a:bodyPr wrap="square" rtlCol="0">
            <a:noAutofit/>
          </a:bodyPr>
          <a:lstStyle/>
          <a:p>
            <a:r>
              <a:rPr lang="en-US" sz="8800" dirty="0">
                <a:solidFill>
                  <a:schemeClr val="accent2"/>
                </a:solidFill>
                <a:latin typeface="+mj-lt"/>
              </a:rPr>
              <a:t>.</a:t>
            </a:r>
            <a:r>
              <a:rPr lang="en-US" sz="8800" dirty="0" err="1">
                <a:solidFill>
                  <a:schemeClr val="accent2"/>
                </a:solidFill>
                <a:latin typeface="+mj-lt"/>
              </a:rPr>
              <a:t>js</a:t>
            </a:r>
            <a:endParaRPr lang="en-US" sz="8800" dirty="0">
              <a:solidFill>
                <a:schemeClr val="accent2"/>
              </a:solidFill>
              <a:latin typeface="+mj-lt"/>
            </a:endParaRPr>
          </a:p>
        </p:txBody>
      </p:sp>
      <p:grpSp>
        <p:nvGrpSpPr>
          <p:cNvPr id="9" name="Group 8"/>
          <p:cNvGrpSpPr/>
          <p:nvPr/>
        </p:nvGrpSpPr>
        <p:grpSpPr>
          <a:xfrm>
            <a:off x="1314726" y="5197233"/>
            <a:ext cx="2329020" cy="1195141"/>
            <a:chOff x="1536259" y="4785579"/>
            <a:chExt cx="2853177" cy="1669387"/>
          </a:xfrm>
          <a:solidFill>
            <a:srgbClr val="00BCF2"/>
          </a:solidFill>
        </p:grpSpPr>
        <p:sp>
          <p:nvSpPr>
            <p:cNvPr id="16" name="Oval 15"/>
            <p:cNvSpPr/>
            <p:nvPr/>
          </p:nvSpPr>
          <p:spPr bwMode="auto">
            <a:xfrm>
              <a:off x="3184951" y="5097462"/>
              <a:ext cx="1204485" cy="12192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2415595" y="4785579"/>
              <a:ext cx="1204485" cy="12192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1646237" y="5921496"/>
              <a:ext cx="2437662" cy="5334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1906592" y="5177203"/>
              <a:ext cx="877705" cy="9835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p:cNvSpPr/>
            <p:nvPr/>
          </p:nvSpPr>
          <p:spPr bwMode="auto">
            <a:xfrm>
              <a:off x="1536259" y="5557758"/>
              <a:ext cx="554188" cy="727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p:cNvGrpSpPr/>
          <p:nvPr/>
        </p:nvGrpSpPr>
        <p:grpSpPr>
          <a:xfrm>
            <a:off x="3874190" y="7015144"/>
            <a:ext cx="8045471" cy="787893"/>
            <a:chOff x="-3033652" y="2510792"/>
            <a:chExt cx="11812530" cy="1156964"/>
          </a:xfrm>
        </p:grpSpPr>
        <p:sp>
          <p:nvSpPr>
            <p:cNvPr id="24" name="Rectangle 23"/>
            <p:cNvSpPr/>
            <p:nvPr/>
          </p:nvSpPr>
          <p:spPr bwMode="auto">
            <a:xfrm>
              <a:off x="1702812" y="2512565"/>
              <a:ext cx="1155490" cy="1155191"/>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186  216  10</a:t>
              </a:r>
            </a:p>
          </p:txBody>
        </p:sp>
        <p:sp>
          <p:nvSpPr>
            <p:cNvPr id="25" name="Rectangle 24"/>
            <p:cNvSpPr/>
            <p:nvPr/>
          </p:nvSpPr>
          <p:spPr bwMode="auto">
            <a:xfrm>
              <a:off x="6439276" y="2510793"/>
              <a:ext cx="1155490" cy="1155191"/>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244  114  208</a:t>
              </a:r>
            </a:p>
          </p:txBody>
        </p:sp>
        <p:sp>
          <p:nvSpPr>
            <p:cNvPr id="26" name="Rectangle 25"/>
            <p:cNvSpPr/>
            <p:nvPr/>
          </p:nvSpPr>
          <p:spPr bwMode="auto">
            <a:xfrm>
              <a:off x="518696" y="2512565"/>
              <a:ext cx="1155490" cy="1155191"/>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127  186  0</a:t>
              </a:r>
            </a:p>
          </p:txBody>
        </p:sp>
        <p:sp>
          <p:nvSpPr>
            <p:cNvPr id="27" name="Rectangle 26"/>
            <p:cNvSpPr/>
            <p:nvPr/>
          </p:nvSpPr>
          <p:spPr bwMode="auto">
            <a:xfrm>
              <a:off x="-665420" y="2512565"/>
              <a:ext cx="1155490" cy="1155191"/>
            </a:xfrm>
            <a:prstGeom prst="rect">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0  216  204</a:t>
              </a:r>
            </a:p>
          </p:txBody>
        </p:sp>
        <p:sp>
          <p:nvSpPr>
            <p:cNvPr id="28" name="Rectangle 27"/>
            <p:cNvSpPr/>
            <p:nvPr/>
          </p:nvSpPr>
          <p:spPr bwMode="auto">
            <a:xfrm>
              <a:off x="5255160" y="2510793"/>
              <a:ext cx="1155490" cy="115519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232  17  35</a:t>
              </a:r>
            </a:p>
          </p:txBody>
        </p:sp>
        <p:sp>
          <p:nvSpPr>
            <p:cNvPr id="29" name="Rectangle 28"/>
            <p:cNvSpPr/>
            <p:nvPr/>
          </p:nvSpPr>
          <p:spPr bwMode="auto">
            <a:xfrm>
              <a:off x="2886928" y="2510793"/>
              <a:ext cx="1155490" cy="1155191"/>
            </a:xfrm>
            <a:prstGeom prst="rect">
              <a:avLst/>
            </a:prstGeom>
            <a:solidFill>
              <a:srgbClr val="FFA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255  175  0</a:t>
              </a:r>
            </a:p>
          </p:txBody>
        </p:sp>
        <p:sp>
          <p:nvSpPr>
            <p:cNvPr id="30" name="Rectangle 29"/>
            <p:cNvSpPr/>
            <p:nvPr/>
          </p:nvSpPr>
          <p:spPr bwMode="auto">
            <a:xfrm>
              <a:off x="4071044" y="2510793"/>
              <a:ext cx="1155490" cy="115519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255  140  0</a:t>
              </a:r>
            </a:p>
          </p:txBody>
        </p:sp>
        <p:sp>
          <p:nvSpPr>
            <p:cNvPr id="31" name="Rectangle 30"/>
            <p:cNvSpPr/>
            <p:nvPr/>
          </p:nvSpPr>
          <p:spPr bwMode="auto">
            <a:xfrm>
              <a:off x="7623388" y="2512565"/>
              <a:ext cx="1155490" cy="1155191"/>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155  79  150</a:t>
              </a:r>
            </a:p>
          </p:txBody>
        </p:sp>
        <p:sp>
          <p:nvSpPr>
            <p:cNvPr id="32" name="Rectangle 31"/>
            <p:cNvSpPr/>
            <p:nvPr/>
          </p:nvSpPr>
          <p:spPr bwMode="auto">
            <a:xfrm>
              <a:off x="-3033652" y="2510792"/>
              <a:ext cx="1155490" cy="1155191"/>
            </a:xfrm>
            <a:prstGeom prst="rect">
              <a:avLst/>
            </a:prstGeom>
            <a:solidFill>
              <a:srgbClr val="00188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0  24  143</a:t>
              </a:r>
            </a:p>
          </p:txBody>
        </p:sp>
        <p:sp>
          <p:nvSpPr>
            <p:cNvPr id="33" name="Rectangle 32"/>
            <p:cNvSpPr/>
            <p:nvPr/>
          </p:nvSpPr>
          <p:spPr bwMode="auto">
            <a:xfrm>
              <a:off x="-1849536" y="2510792"/>
              <a:ext cx="1155490" cy="115519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0  188  242</a:t>
              </a:r>
            </a:p>
          </p:txBody>
        </p:sp>
      </p:grpSp>
      <p:sp>
        <p:nvSpPr>
          <p:cNvPr id="35" name="Text Placeholder 1"/>
          <p:cNvSpPr txBox="1">
            <a:spLocks/>
          </p:cNvSpPr>
          <p:nvPr/>
        </p:nvSpPr>
        <p:spPr>
          <a:xfrm>
            <a:off x="6395361" y="1301372"/>
            <a:ext cx="5422622" cy="1553552"/>
          </a:xfrm>
          <a:prstGeom prst="rect">
            <a:avLst/>
          </a:prstGeom>
        </p:spPr>
        <p:txBody>
          <a:bodyPr vert="horz" wrap="square" lIns="179238" tIns="143391" rIns="179238" bIns="143391" rtlCol="0" anchor="t" anchorCtr="0">
            <a:noAutofit/>
          </a:bodyPr>
          <a:lstStyle>
            <a:lvl1pPr marL="0" indent="0" algn="l" defTabSz="914166" rtl="0" eaLnBrk="1" latinLnBrk="0" hangingPunct="1">
              <a:lnSpc>
                <a:spcPct val="95000"/>
              </a:lnSpc>
              <a:spcBef>
                <a:spcPts val="0"/>
              </a:spcBef>
              <a:spcAft>
                <a:spcPts val="1632"/>
              </a:spcAft>
              <a:buFont typeface="Arial" pitchFamily="34" charset="0"/>
              <a:buNone/>
              <a:defRPr lang="en-US" sz="3600" kern="1200" dirty="0" smtClean="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lnSpc>
                <a:spcPct val="100000"/>
              </a:lnSpc>
              <a:spcBef>
                <a:spcPts val="816"/>
              </a:spcBef>
              <a:buFont typeface="Arial" pitchFamily="34" charset="0"/>
              <a:buNone/>
              <a:defRPr sz="1900" kern="1200">
                <a:solidFill>
                  <a:srgbClr val="FFFFFF"/>
                </a:solidFill>
                <a:latin typeface="+mn-lt"/>
                <a:ea typeface="+mn-ea"/>
                <a:cs typeface="+mn-cs"/>
              </a:defRPr>
            </a:lvl2pPr>
            <a:lvl3pPr marL="457082" indent="-228541"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3pPr>
            <a:lvl4pPr marL="739586" indent="-282503"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4pPr>
            <a:lvl5pPr marL="1033199" indent="-293612"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5974">
              <a:spcAft>
                <a:spcPts val="1600"/>
              </a:spcAft>
              <a:defRPr/>
            </a:pPr>
            <a:r>
              <a:rPr lang="en-US" dirty="0">
                <a:latin typeface="Segoe UI Light"/>
              </a:rPr>
              <a:t>152,000 </a:t>
            </a:r>
            <a:r>
              <a:rPr lang="pl-PL" dirty="0">
                <a:latin typeface="Segoe UI Light"/>
              </a:rPr>
              <a:t>lines of </a:t>
            </a:r>
            <a:r>
              <a:rPr lang="en-US" dirty="0">
                <a:latin typeface="Segoe UI Light"/>
              </a:rPr>
              <a:t>C#</a:t>
            </a:r>
            <a:endParaRPr lang="pl-PL" dirty="0">
              <a:latin typeface="Segoe UI Light"/>
            </a:endParaRPr>
          </a:p>
          <a:p>
            <a:pPr defTabSz="895974">
              <a:spcAft>
                <a:spcPts val="1600"/>
              </a:spcAft>
              <a:defRPr/>
            </a:pPr>
            <a:r>
              <a:rPr lang="en-US" dirty="0">
                <a:latin typeface="Segoe UI Light"/>
              </a:rPr>
              <a:t>12,000 </a:t>
            </a:r>
            <a:r>
              <a:rPr lang="pl-PL" dirty="0">
                <a:latin typeface="Segoe UI Light"/>
              </a:rPr>
              <a:t>lines of </a:t>
            </a:r>
            <a:r>
              <a:rPr lang="en-US" dirty="0">
                <a:latin typeface="Segoe UI Light"/>
              </a:rPr>
              <a:t>XAML</a:t>
            </a:r>
          </a:p>
        </p:txBody>
      </p:sp>
      <p:sp>
        <p:nvSpPr>
          <p:cNvPr id="37" name="Text Placeholder 1"/>
          <p:cNvSpPr txBox="1">
            <a:spLocks/>
          </p:cNvSpPr>
          <p:nvPr/>
        </p:nvSpPr>
        <p:spPr>
          <a:xfrm>
            <a:off x="6395361" y="5030973"/>
            <a:ext cx="6422709" cy="1683466"/>
          </a:xfrm>
          <a:prstGeom prst="rect">
            <a:avLst/>
          </a:prstGeom>
        </p:spPr>
        <p:txBody>
          <a:bodyPr vert="horz" wrap="square" lIns="179238" tIns="143391" rIns="179238" bIns="143391" rtlCol="0" anchor="t" anchorCtr="0">
            <a:noAutofit/>
          </a:bodyPr>
          <a:lstStyle>
            <a:lvl1pPr marL="0" indent="0" algn="l" defTabSz="914166" rtl="0" eaLnBrk="1" latinLnBrk="0" hangingPunct="1">
              <a:lnSpc>
                <a:spcPct val="95000"/>
              </a:lnSpc>
              <a:spcBef>
                <a:spcPts val="0"/>
              </a:spcBef>
              <a:spcAft>
                <a:spcPts val="1632"/>
              </a:spcAft>
              <a:buFont typeface="Arial" pitchFamily="34" charset="0"/>
              <a:buNone/>
              <a:defRPr lang="en-US" sz="3600" kern="1200" dirty="0" smtClean="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lnSpc>
                <a:spcPct val="100000"/>
              </a:lnSpc>
              <a:spcBef>
                <a:spcPts val="816"/>
              </a:spcBef>
              <a:buFont typeface="Arial" pitchFamily="34" charset="0"/>
              <a:buNone/>
              <a:defRPr sz="1900" kern="1200">
                <a:solidFill>
                  <a:srgbClr val="FFFFFF"/>
                </a:solidFill>
                <a:latin typeface="+mn-lt"/>
                <a:ea typeface="+mn-ea"/>
                <a:cs typeface="+mn-cs"/>
              </a:defRPr>
            </a:lvl2pPr>
            <a:lvl3pPr marL="457082" indent="-228541"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3pPr>
            <a:lvl4pPr marL="739586" indent="-282503"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4pPr>
            <a:lvl5pPr marL="1033199" indent="-293612"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5974">
              <a:spcAft>
                <a:spcPts val="1600"/>
              </a:spcAft>
              <a:defRPr/>
            </a:pPr>
            <a:r>
              <a:rPr lang="en-US" dirty="0" smtClean="0">
                <a:latin typeface="Segoe UI Light"/>
              </a:rPr>
              <a:t>130,000 </a:t>
            </a:r>
            <a:r>
              <a:rPr lang="pl-PL" dirty="0">
                <a:latin typeface="Segoe UI Light"/>
              </a:rPr>
              <a:t>lines</a:t>
            </a:r>
            <a:r>
              <a:rPr lang="en-US" dirty="0">
                <a:latin typeface="Segoe UI Light"/>
              </a:rPr>
              <a:t> of C#</a:t>
            </a:r>
            <a:endParaRPr lang="pl-PL" dirty="0">
              <a:latin typeface="Segoe UI Light"/>
            </a:endParaRPr>
          </a:p>
          <a:p>
            <a:pPr defTabSz="895974">
              <a:spcAft>
                <a:spcPts val="1600"/>
              </a:spcAft>
              <a:defRPr/>
            </a:pPr>
            <a:r>
              <a:rPr lang="pl-PL" sz="2800" dirty="0">
                <a:latin typeface="Segoe UI Light"/>
              </a:rPr>
              <a:t>(plus 10,000 lines of tools in C#)</a:t>
            </a:r>
            <a:endParaRPr lang="en-US" sz="2800" dirty="0">
              <a:latin typeface="Segoe UI Light"/>
            </a:endParaRPr>
          </a:p>
        </p:txBody>
      </p:sp>
      <p:sp>
        <p:nvSpPr>
          <p:cNvPr id="2" name="Title 1"/>
          <p:cNvSpPr>
            <a:spLocks noGrp="1"/>
          </p:cNvSpPr>
          <p:nvPr>
            <p:ph type="title"/>
          </p:nvPr>
        </p:nvSpPr>
        <p:spPr/>
        <p:txBody>
          <a:bodyPr/>
          <a:lstStyle/>
          <a:p>
            <a:r>
              <a:rPr lang="en-US" dirty="0" smtClean="0"/>
              <a:t>the scale of things</a:t>
            </a:r>
            <a:endParaRPr lang="en-US" dirty="0"/>
          </a:p>
        </p:txBody>
      </p:sp>
      <p:pic>
        <p:nvPicPr>
          <p:cNvPr id="34" name="Picture 6" descr="http://cdn2.sbnation.com/entry_photo_images/6852159/lumia920_large_verge_medium_landsca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845" y="1325123"/>
            <a:ext cx="2393059" cy="1518097"/>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p:cNvSpPr>
          <p:nvPr/>
        </p:nvSpPr>
        <p:spPr>
          <a:xfrm>
            <a:off x="6395361" y="3132992"/>
            <a:ext cx="5422622" cy="1553552"/>
          </a:xfrm>
          <a:prstGeom prst="rect">
            <a:avLst/>
          </a:prstGeom>
        </p:spPr>
        <p:txBody>
          <a:bodyPr vert="horz" wrap="square" lIns="179238" tIns="143391" rIns="179238" bIns="143391" rtlCol="0" anchor="t" anchorCtr="0">
            <a:noAutofit/>
          </a:bodyPr>
          <a:lstStyle>
            <a:lvl1pPr marL="0" indent="0" algn="l" defTabSz="914166" rtl="0" eaLnBrk="1" latinLnBrk="0" hangingPunct="1">
              <a:lnSpc>
                <a:spcPct val="95000"/>
              </a:lnSpc>
              <a:spcBef>
                <a:spcPts val="0"/>
              </a:spcBef>
              <a:spcAft>
                <a:spcPts val="1632"/>
              </a:spcAft>
              <a:buFont typeface="Arial" pitchFamily="34" charset="0"/>
              <a:buNone/>
              <a:defRPr lang="en-US" sz="3600" kern="1200" dirty="0" smtClean="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lnSpc>
                <a:spcPct val="100000"/>
              </a:lnSpc>
              <a:spcBef>
                <a:spcPts val="816"/>
              </a:spcBef>
              <a:buFont typeface="Arial" pitchFamily="34" charset="0"/>
              <a:buNone/>
              <a:defRPr sz="1900" kern="1200">
                <a:solidFill>
                  <a:srgbClr val="FFFFFF"/>
                </a:solidFill>
                <a:latin typeface="+mn-lt"/>
                <a:ea typeface="+mn-ea"/>
                <a:cs typeface="+mn-cs"/>
              </a:defRPr>
            </a:lvl2pPr>
            <a:lvl3pPr marL="457082" indent="-228541"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3pPr>
            <a:lvl4pPr marL="739586" indent="-282503"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4pPr>
            <a:lvl5pPr marL="1033199" indent="-293612"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5974">
              <a:spcAft>
                <a:spcPts val="1600"/>
              </a:spcAft>
              <a:defRPr/>
            </a:pPr>
            <a:r>
              <a:rPr lang="en-US" dirty="0">
                <a:latin typeface="Segoe UI Light"/>
              </a:rPr>
              <a:t>6</a:t>
            </a:r>
            <a:r>
              <a:rPr lang="en-US" dirty="0" smtClean="0">
                <a:latin typeface="Segoe UI Light"/>
              </a:rPr>
              <a:t>0,000 </a:t>
            </a:r>
            <a:r>
              <a:rPr lang="pl-PL" dirty="0" smtClean="0">
                <a:latin typeface="Segoe UI Light"/>
              </a:rPr>
              <a:t>lines </a:t>
            </a:r>
            <a:r>
              <a:rPr lang="pl-PL" dirty="0">
                <a:latin typeface="Segoe UI Light"/>
              </a:rPr>
              <a:t>of </a:t>
            </a:r>
            <a:r>
              <a:rPr lang="en-US" dirty="0" smtClean="0">
                <a:latin typeface="Segoe UI Light"/>
              </a:rPr>
              <a:t>TypeScript</a:t>
            </a:r>
            <a:endParaRPr lang="pl-PL" dirty="0">
              <a:latin typeface="Segoe UI Light"/>
            </a:endParaRPr>
          </a:p>
          <a:p>
            <a:pPr defTabSz="895974">
              <a:spcAft>
                <a:spcPts val="1600"/>
              </a:spcAft>
              <a:defRPr/>
            </a:pPr>
            <a:r>
              <a:rPr lang="en-US" dirty="0">
                <a:latin typeface="Segoe UI Light"/>
              </a:rPr>
              <a:t>4</a:t>
            </a:r>
            <a:r>
              <a:rPr lang="en-US" dirty="0" smtClean="0">
                <a:latin typeface="Segoe UI Light"/>
              </a:rPr>
              <a:t>,000 </a:t>
            </a:r>
            <a:r>
              <a:rPr lang="pl-PL" dirty="0">
                <a:latin typeface="Segoe UI Light"/>
              </a:rPr>
              <a:t>lines of </a:t>
            </a:r>
            <a:r>
              <a:rPr lang="en-US" dirty="0" smtClean="0">
                <a:latin typeface="Segoe UI Light"/>
              </a:rPr>
              <a:t>CSS</a:t>
            </a:r>
            <a:endParaRPr lang="en-US" dirty="0">
              <a:latin typeface="Segoe UI Light"/>
            </a:endParaRPr>
          </a:p>
        </p:txBody>
      </p:sp>
    </p:spTree>
    <p:extLst>
      <p:ext uri="{BB962C8B-B14F-4D97-AF65-F5344CB8AC3E}">
        <p14:creationId xmlns:p14="http://schemas.microsoft.com/office/powerpoint/2010/main" val="131510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Text Placeholder 6"/>
              <p:cNvSpPr>
                <a:spLocks noGrp="1"/>
              </p:cNvSpPr>
              <p:nvPr>
                <p:ph type="body" sz="quarter" idx="10"/>
              </p:nvPr>
            </p:nvSpPr>
            <p:spPr>
              <a:xfrm>
                <a:off x="519112" y="1447799"/>
                <a:ext cx="11149013" cy="5117298"/>
              </a:xfrm>
            </p:spPr>
            <p:txBody>
              <a:bodyPr/>
              <a:lstStyle/>
              <a:p>
                <a:pPr>
                  <a:spcAft>
                    <a:spcPts val="800"/>
                  </a:spcAft>
                </a:pPr>
                <a:r>
                  <a:rPr lang="en-US" sz="4800" dirty="0" smtClean="0">
                    <a:solidFill>
                      <a:schemeClr val="accent2"/>
                    </a:solidFill>
                  </a:rPr>
                  <a:t>TypeScript </a:t>
                </a:r>
                <a14:m>
                  <m:oMath xmlns:m="http://schemas.openxmlformats.org/officeDocument/2006/math">
                    <m:r>
                      <a:rPr lang="pl-PL" sz="4800" i="1">
                        <a:solidFill>
                          <a:schemeClr val="accent2"/>
                        </a:solidFill>
                        <a:latin typeface="Cambria Math" panose="02040503050406030204" pitchFamily="18" charset="0"/>
                      </a:rPr>
                      <m:t>⊇</m:t>
                    </m:r>
                  </m:oMath>
                </a14:m>
                <a:r>
                  <a:rPr lang="pl-PL" sz="4800" dirty="0">
                    <a:solidFill>
                      <a:schemeClr val="accent2"/>
                    </a:solidFill>
                  </a:rPr>
                  <a:t> </a:t>
                </a:r>
                <a:r>
                  <a:rPr lang="en-US" sz="4800" dirty="0" smtClean="0">
                    <a:solidFill>
                      <a:schemeClr val="accent2"/>
                    </a:solidFill>
                  </a:rPr>
                  <a:t>JavaScript – types are great!</a:t>
                </a:r>
              </a:p>
              <a:p>
                <a:pPr>
                  <a:spcBef>
                    <a:spcPts val="800"/>
                  </a:spcBef>
                </a:pPr>
                <a:r>
                  <a:rPr lang="en-US" sz="3200" dirty="0" smtClean="0"/>
                  <a:t>TypeScript is </a:t>
                </a:r>
                <a:r>
                  <a:rPr lang="en-US" sz="3200" dirty="0" err="1" smtClean="0"/>
                  <a:t>JavaScript+type</a:t>
                </a:r>
                <a:r>
                  <a:rPr lang="en-US" sz="3200" dirty="0" smtClean="0"/>
                  <a:t> annotations</a:t>
                </a:r>
              </a:p>
              <a:p>
                <a:pPr>
                  <a:spcBef>
                    <a:spcPts val="800"/>
                  </a:spcBef>
                </a:pPr>
                <a:r>
                  <a:rPr lang="en-US" sz="3200" dirty="0" smtClean="0"/>
                  <a:t>TypeScript compiler erases type annotations</a:t>
                </a:r>
              </a:p>
              <a:p>
                <a:pPr>
                  <a:spcAft>
                    <a:spcPts val="800"/>
                  </a:spcAft>
                </a:pPr>
                <a:r>
                  <a:rPr lang="en-US" sz="4800" dirty="0" smtClean="0">
                    <a:solidFill>
                      <a:schemeClr val="accent2"/>
                    </a:solidFill>
                  </a:rPr>
                  <a:t>reality check: HTML5 is still work in process</a:t>
                </a:r>
              </a:p>
              <a:p>
                <a:pPr>
                  <a:spcBef>
                    <a:spcPts val="800"/>
                  </a:spcBef>
                </a:pPr>
                <a:r>
                  <a:rPr lang="en-US" sz="3200" dirty="0"/>
                  <a:t>n</a:t>
                </a:r>
                <a:r>
                  <a:rPr lang="en-US" sz="3200" dirty="0" smtClean="0"/>
                  <a:t>o effective standard for storage</a:t>
                </a:r>
              </a:p>
              <a:p>
                <a:pPr>
                  <a:spcBef>
                    <a:spcPts val="800"/>
                  </a:spcBef>
                </a:pPr>
                <a:r>
                  <a:rPr lang="en-US" sz="3200" dirty="0" smtClean="0"/>
                  <a:t>no effective standard for sensor access</a:t>
                </a:r>
              </a:p>
              <a:p>
                <a:pPr>
                  <a:spcBef>
                    <a:spcPts val="800"/>
                  </a:spcBef>
                </a:pPr>
                <a:r>
                  <a:rPr lang="en-US" sz="3200" dirty="0" smtClean="0"/>
                  <a:t>no effective standard for data access</a:t>
                </a:r>
              </a:p>
              <a:p>
                <a:pPr>
                  <a:spcBef>
                    <a:spcPts val="800"/>
                  </a:spcBef>
                </a:pPr>
                <a:r>
                  <a:rPr lang="en-US" sz="3200" dirty="0" smtClean="0"/>
                  <a:t>tons of quirks in all engines</a:t>
                </a:r>
              </a:p>
            </p:txBody>
          </p:sp>
        </mc:Choice>
        <mc:Fallback>
          <p:sp>
            <p:nvSpPr>
              <p:cNvPr id="7" name="Text Placeholder 6"/>
              <p:cNvSpPr>
                <a:spLocks noGrp="1" noRot="1" noChangeAspect="1" noMove="1" noResize="1" noEditPoints="1" noAdjustHandles="1" noChangeArrowheads="1" noChangeShapeType="1" noTextEdit="1"/>
              </p:cNvSpPr>
              <p:nvPr>
                <p:ph type="body" sz="quarter" idx="10"/>
              </p:nvPr>
            </p:nvSpPr>
            <p:spPr>
              <a:xfrm>
                <a:off x="519112" y="1447799"/>
                <a:ext cx="11149013" cy="5117298"/>
              </a:xfrm>
              <a:blipFill rotWithShape="0">
                <a:blip r:embed="rId3"/>
                <a:stretch>
                  <a:fillRect l="-3280" t="-500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smtClean="0"/>
              <a:t>reflections after </a:t>
            </a:r>
            <a:r>
              <a:rPr lang="en-US" smtClean="0"/>
              <a:t>building web </a:t>
            </a:r>
            <a:r>
              <a:rPr lang="en-US" dirty="0" smtClean="0"/>
              <a:t>app</a:t>
            </a:r>
            <a:endParaRPr lang="en-US" dirty="0"/>
          </a:p>
        </p:txBody>
      </p:sp>
      <p:sp>
        <p:nvSpPr>
          <p:cNvPr id="8" name="TextBox 7"/>
          <p:cNvSpPr txBox="1"/>
          <p:nvPr/>
        </p:nvSpPr>
        <p:spPr>
          <a:xfrm>
            <a:off x="7503854" y="6219824"/>
            <a:ext cx="4394023"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4"/>
              </a:rPr>
              <a:t>touchdevelop.com/help/platforms</a:t>
            </a:r>
            <a:endParaRPr lang="en-US" sz="24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8770373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431983"/>
          </a:xfrm>
          <a:prstGeom prst="rect">
            <a:avLst/>
          </a:prstGeom>
        </p:spPr>
        <p:txBody>
          <a:bodyPr/>
          <a:lstStyle/>
          <a:p>
            <a:pPr marL="0" indent="0">
              <a:lnSpc>
                <a:spcPct val="100000"/>
              </a:lnSpc>
              <a:spcBef>
                <a:spcPts val="1200"/>
              </a:spcBef>
              <a:buNone/>
            </a:pPr>
            <a:r>
              <a:rPr lang="en-US" sz="3200" dirty="0" smtClean="0"/>
              <a:t>PC – legacy development model</a:t>
            </a:r>
          </a:p>
          <a:p>
            <a:pPr marL="0" indent="0">
              <a:lnSpc>
                <a:spcPct val="100000"/>
              </a:lnSpc>
              <a:spcBef>
                <a:spcPts val="1200"/>
              </a:spcBef>
              <a:buNone/>
            </a:pPr>
            <a:r>
              <a:rPr lang="en-US" sz="3200" dirty="0" smtClean="0"/>
              <a:t>Android: AIDE, App Inventor, …</a:t>
            </a:r>
          </a:p>
          <a:p>
            <a:pPr marL="0" indent="0">
              <a:lnSpc>
                <a:spcPct val="100000"/>
              </a:lnSpc>
              <a:spcBef>
                <a:spcPts val="1200"/>
              </a:spcBef>
              <a:buNone/>
            </a:pPr>
            <a:r>
              <a:rPr lang="en-US" sz="3200" dirty="0" err="1" smtClean="0"/>
              <a:t>iOS</a:t>
            </a:r>
            <a:r>
              <a:rPr lang="en-US" sz="3200" dirty="0" smtClean="0"/>
              <a:t>: </a:t>
            </a:r>
            <a:r>
              <a:rPr lang="en-US" sz="3200" dirty="0" err="1" smtClean="0"/>
              <a:t>Codea</a:t>
            </a:r>
            <a:endParaRPr lang="en-US" sz="3200" dirty="0" smtClean="0"/>
          </a:p>
          <a:p>
            <a:pPr marL="0" indent="0">
              <a:lnSpc>
                <a:spcPct val="100000"/>
              </a:lnSpc>
              <a:spcBef>
                <a:spcPts val="1200"/>
              </a:spcBef>
              <a:buNone/>
            </a:pPr>
            <a:r>
              <a:rPr lang="en-US" sz="4400" dirty="0" smtClean="0">
                <a:solidFill>
                  <a:schemeClr val="accent2"/>
                </a:solidFill>
              </a:rPr>
              <a:t>mobile development environments are becoming popular on all platforms</a:t>
            </a:r>
          </a:p>
          <a:p>
            <a:pPr marL="0" indent="0">
              <a:lnSpc>
                <a:spcPct val="100000"/>
              </a:lnSpc>
              <a:spcBef>
                <a:spcPts val="1200"/>
              </a:spcBef>
              <a:buNone/>
            </a:pPr>
            <a:r>
              <a:rPr lang="en-US" sz="3200" dirty="0" smtClean="0">
                <a:solidFill>
                  <a:schemeClr val="tx1"/>
                </a:solidFill>
              </a:rPr>
              <a:t>only </a:t>
            </a:r>
            <a:r>
              <a:rPr lang="en-US" sz="3200" dirty="0" err="1" smtClean="0">
                <a:solidFill>
                  <a:schemeClr val="tx1"/>
                </a:solidFill>
              </a:rPr>
              <a:t>touch</a:t>
            </a:r>
            <a:r>
              <a:rPr lang="en-US" sz="3200" dirty="0" err="1" smtClean="0">
                <a:solidFill>
                  <a:schemeClr val="tx1"/>
                </a:solidFill>
                <a:latin typeface="Segoe UI Semibold" pitchFamily="34" charset="0"/>
              </a:rPr>
              <a:t>develop</a:t>
            </a:r>
            <a:r>
              <a:rPr lang="en-US" sz="3200" dirty="0" smtClean="0">
                <a:solidFill>
                  <a:schemeClr val="tx1"/>
                </a:solidFill>
              </a:rPr>
              <a:t> embraces new devices</a:t>
            </a:r>
            <a:br>
              <a:rPr lang="en-US" sz="3200" dirty="0" smtClean="0">
                <a:solidFill>
                  <a:schemeClr val="tx1"/>
                </a:solidFill>
              </a:rPr>
            </a:br>
            <a:r>
              <a:rPr lang="en-US" sz="3200" dirty="0" smtClean="0">
                <a:solidFill>
                  <a:schemeClr val="tx1"/>
                </a:solidFill>
              </a:rPr>
              <a:t>(touchscreen, editor, language, social)</a:t>
            </a:r>
            <a:endParaRPr lang="en-US" sz="3200" dirty="0">
              <a:solidFill>
                <a:schemeClr val="tx1"/>
              </a:solidFill>
            </a:endParaRPr>
          </a:p>
        </p:txBody>
      </p:sp>
      <p:sp>
        <p:nvSpPr>
          <p:cNvPr id="4" name="Title 3"/>
          <p:cNvSpPr>
            <a:spLocks noGrp="1"/>
          </p:cNvSpPr>
          <p:nvPr>
            <p:ph type="title"/>
          </p:nvPr>
        </p:nvSpPr>
        <p:spPr/>
        <p:txBody>
          <a:bodyPr/>
          <a:lstStyle/>
          <a:p>
            <a:r>
              <a:rPr lang="en-US" dirty="0" smtClean="0"/>
              <a:t>related approaches: mobile IDEs</a:t>
            </a:r>
            <a:endParaRPr lang="en-US" dirty="0"/>
          </a:p>
        </p:txBody>
      </p:sp>
      <p:pic>
        <p:nvPicPr>
          <p:cNvPr id="6" name="Picture 2" descr="AIDE - Android Java ID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891" y="1459974"/>
            <a:ext cx="2381394" cy="11801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4819" y="4002218"/>
            <a:ext cx="2194006" cy="146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App Inventor Design Flow Diagr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7797" y="161926"/>
            <a:ext cx="3200401" cy="348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544834"/>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60741" y="2084172"/>
            <a:ext cx="2688574" cy="4482760"/>
          </a:xfrm>
        </p:spPr>
        <p:txBody>
          <a:bodyPr/>
          <a:lstStyle/>
          <a:p>
            <a:r>
              <a:rPr lang="en-US" dirty="0" smtClean="0"/>
              <a:t> </a:t>
            </a:r>
            <a:endParaRPr lang="en-US" dirty="0"/>
          </a:p>
        </p:txBody>
      </p:sp>
      <p:sp>
        <p:nvSpPr>
          <p:cNvPr id="2" name="Title 1"/>
          <p:cNvSpPr>
            <a:spLocks noGrp="1"/>
          </p:cNvSpPr>
          <p:nvPr>
            <p:ph type="title"/>
          </p:nvPr>
        </p:nvSpPr>
        <p:spPr/>
        <p:txBody>
          <a:bodyPr/>
          <a:lstStyle/>
          <a:p>
            <a:r>
              <a:rPr lang="en-US" dirty="0"/>
              <a:t>c</a:t>
            </a:r>
            <a:r>
              <a:rPr lang="en-US" dirty="0" smtClean="0"/>
              <a:t>ode + run scripts on all devices</a:t>
            </a:r>
            <a:endParaRPr lang="en-US" dirty="0"/>
          </a:p>
        </p:txBody>
      </p:sp>
      <p:pic>
        <p:nvPicPr>
          <p:cNvPr id="34" name="Picture 6" descr="http://cdn2.sbnation.com/entry_photo_images/6852159/lumia920_large_verge_medium_landscap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87" y="1751102"/>
            <a:ext cx="2168804" cy="137583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http://cloudfront4.bostinno.com/wp-content/uploads/2012/10/Surface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3703" y="1656550"/>
            <a:ext cx="2311380" cy="16910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images.apple.com/support/products/images/ipad-hardwar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6856" y="1709454"/>
            <a:ext cx="1868970" cy="154264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http://www.computerandyou.net/wp-content/uploads/2012/11/tablets-2-640x41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72085" y="1709454"/>
            <a:ext cx="2603995" cy="16803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blog.kace.com/wp-content/uploads/2012/09/mac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3996" y="3882751"/>
            <a:ext cx="3361139" cy="20166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rack.2.mshcdn.com/media/ZgkyMDEyLzEyLzA0LzA1L0hQUENJbWFnZU1hLjVxMi5qcGcKcAl0aHVtYgk5NTB4NTM0IwplCWpwZw/66a60e1e/3cc/HP-PC-Image-Mashab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015" y="3809182"/>
            <a:ext cx="3718615" cy="209025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rack.3.mshcdn.com/media/ZgkyMDEyLzEyLzA2LzQyL2Jyb3dzZXJsb2dvLjR5cC5qcGc/e66e6800/fff/browser-logos1.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63868" y="4512375"/>
            <a:ext cx="1971675"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5093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highlights</a:t>
            </a:r>
            <a:endParaRPr lang="en-US" dirty="0"/>
          </a:p>
        </p:txBody>
      </p:sp>
      <p:sp>
        <p:nvSpPr>
          <p:cNvPr id="3" name="Text Placeholder 2"/>
          <p:cNvSpPr>
            <a:spLocks noGrp="1"/>
          </p:cNvSpPr>
          <p:nvPr>
            <p:ph type="body" sz="quarter" idx="10"/>
          </p:nvPr>
        </p:nvSpPr>
        <p:spPr>
          <a:xfrm>
            <a:off x="519113" y="1448597"/>
            <a:ext cx="11149013" cy="5995487"/>
          </a:xfrm>
        </p:spPr>
        <p:txBody>
          <a:bodyPr/>
          <a:lstStyle/>
          <a:p>
            <a:r>
              <a:rPr lang="en-US" sz="3600" dirty="0" smtClean="0"/>
              <a:t>Structured/token split editing</a:t>
            </a:r>
          </a:p>
          <a:p>
            <a:r>
              <a:rPr lang="en-US" sz="3600" dirty="0" smtClean="0"/>
              <a:t>TD plugins in TD operating on ASTs</a:t>
            </a:r>
          </a:p>
          <a:p>
            <a:pPr lvl="1"/>
            <a:r>
              <a:rPr lang="en-US" sz="2000" dirty="0" smtClean="0"/>
              <a:t>Lint, C++ export, JSON schema generator, </a:t>
            </a:r>
            <a:r>
              <a:rPr lang="en-US" sz="2000" dirty="0" err="1" smtClean="0"/>
              <a:t>decamelizer</a:t>
            </a:r>
            <a:r>
              <a:rPr lang="en-US" sz="2000" dirty="0" smtClean="0"/>
              <a:t>, localizer, regex explorer, </a:t>
            </a:r>
            <a:r>
              <a:rPr lang="en-US" sz="2000" dirty="0" err="1" smtClean="0"/>
              <a:t>claudifier</a:t>
            </a:r>
            <a:r>
              <a:rPr lang="en-US" sz="2000" dirty="0" smtClean="0"/>
              <a:t>, many more possible!</a:t>
            </a:r>
          </a:p>
          <a:p>
            <a:r>
              <a:rPr lang="en-US" sz="3600" dirty="0" smtClean="0"/>
              <a:t>Multiple </a:t>
            </a:r>
            <a:r>
              <a:rPr lang="en-US" sz="3600" dirty="0" err="1" smtClean="0"/>
              <a:t>refactorings</a:t>
            </a:r>
            <a:endParaRPr lang="en-US" sz="3600" dirty="0"/>
          </a:p>
          <a:p>
            <a:pPr lvl="1"/>
            <a:r>
              <a:rPr lang="en-US" sz="2000" dirty="0" smtClean="0"/>
              <a:t>extract to local, simplify, extract to parameter, promote to global/field, demote to local, extract action, extract to library, surround with …</a:t>
            </a:r>
          </a:p>
          <a:p>
            <a:r>
              <a:rPr lang="en-US" sz="3600" dirty="0" smtClean="0"/>
              <a:t>Wealth of data in the cloud</a:t>
            </a:r>
          </a:p>
          <a:p>
            <a:r>
              <a:rPr lang="en-US" sz="3600" dirty="0" smtClean="0"/>
              <a:t>Language research platform</a:t>
            </a:r>
          </a:p>
          <a:p>
            <a:r>
              <a:rPr lang="en-US" sz="3600" dirty="0" smtClean="0"/>
              <a:t>Tutorial – diff</a:t>
            </a:r>
          </a:p>
          <a:p>
            <a:endParaRPr lang="en-US" sz="3600" dirty="0" smtClean="0"/>
          </a:p>
          <a:p>
            <a:endParaRPr lang="en-US" sz="3600" dirty="0"/>
          </a:p>
        </p:txBody>
      </p:sp>
    </p:spTree>
    <p:extLst>
      <p:ext uri="{BB962C8B-B14F-4D97-AF65-F5344CB8AC3E}">
        <p14:creationId xmlns:p14="http://schemas.microsoft.com/office/powerpoint/2010/main" val="2990732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TouchDevelop (</a:t>
            </a:r>
            <a:r>
              <a:rPr lang="en-US" dirty="0" smtClean="0">
                <a:hlinkClick r:id="rId2"/>
              </a:rPr>
              <a:t>www.touchdevelop.com</a:t>
            </a:r>
            <a:r>
              <a:rPr lang="en-US" dirty="0" smtClean="0"/>
              <a:t>) is…</a:t>
            </a:r>
            <a:endParaRPr lang="en-US" dirty="0"/>
          </a:p>
        </p:txBody>
      </p:sp>
      <p:sp>
        <p:nvSpPr>
          <p:cNvPr id="3" name="Text Placeholder 2"/>
          <p:cNvSpPr>
            <a:spLocks noGrp="1"/>
          </p:cNvSpPr>
          <p:nvPr>
            <p:ph type="body" sz="quarter" idx="10"/>
          </p:nvPr>
        </p:nvSpPr>
        <p:spPr>
          <a:xfrm>
            <a:off x="519113" y="1448597"/>
            <a:ext cx="11149013" cy="5292033"/>
          </a:xfrm>
        </p:spPr>
        <p:txBody>
          <a:bodyPr/>
          <a:lstStyle/>
          <a:p>
            <a:r>
              <a:rPr lang="en-US" dirty="0"/>
              <a:t>a</a:t>
            </a:r>
            <a:r>
              <a:rPr lang="en-US" dirty="0" smtClean="0"/>
              <a:t> simple statically-typed safe </a:t>
            </a:r>
            <a:r>
              <a:rPr lang="en-US" b="1" u="sng" dirty="0" smtClean="0"/>
              <a:t>programming language</a:t>
            </a:r>
          </a:p>
          <a:p>
            <a:endParaRPr lang="en-US" dirty="0" smtClean="0"/>
          </a:p>
          <a:p>
            <a:r>
              <a:rPr lang="en-US" dirty="0" smtClean="0"/>
              <a:t>a browser-based </a:t>
            </a:r>
            <a:r>
              <a:rPr lang="en-US" b="1" u="sng" dirty="0" smtClean="0"/>
              <a:t>programming environment</a:t>
            </a:r>
          </a:p>
          <a:p>
            <a:endParaRPr lang="en-US" dirty="0" smtClean="0"/>
          </a:p>
          <a:p>
            <a:r>
              <a:rPr lang="en-US" dirty="0" smtClean="0"/>
              <a:t>a set of high-level </a:t>
            </a:r>
            <a:r>
              <a:rPr lang="en-US" b="1" u="sng" dirty="0" smtClean="0"/>
              <a:t>APIs</a:t>
            </a:r>
            <a:r>
              <a:rPr lang="en-US" dirty="0" smtClean="0"/>
              <a:t> for sensors, data, services, …</a:t>
            </a:r>
          </a:p>
          <a:p>
            <a:endParaRPr lang="en-US" dirty="0" smtClean="0"/>
          </a:p>
          <a:p>
            <a:r>
              <a:rPr lang="en-US" dirty="0" smtClean="0"/>
              <a:t>a </a:t>
            </a:r>
            <a:r>
              <a:rPr lang="en-US" b="1" u="sng" dirty="0" smtClean="0"/>
              <a:t>cloud</a:t>
            </a:r>
            <a:r>
              <a:rPr lang="en-US" dirty="0" smtClean="0"/>
              <a:t> of programmers, scripts, users, data, bugs, … </a:t>
            </a:r>
            <a:endParaRPr lang="en-US" dirty="0"/>
          </a:p>
          <a:p>
            <a:endParaRPr lang="en-US" dirty="0"/>
          </a:p>
        </p:txBody>
      </p:sp>
    </p:spTree>
    <p:extLst>
      <p:ext uri="{BB962C8B-B14F-4D97-AF65-F5344CB8AC3E}">
        <p14:creationId xmlns:p14="http://schemas.microsoft.com/office/powerpoint/2010/main" val="404907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cdn2.sbnation.com/entry_photo_images/6852159/lumia920_large_verge_medium_landscap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855" y="4559119"/>
            <a:ext cx="2656021" cy="168491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http://www.xmission.com/~jwindley/img/whirlwind-computer.jpg"/>
          <p:cNvSpPr>
            <a:spLocks noChangeAspect="1" noChangeArrowheads="1"/>
          </p:cNvSpPr>
          <p:nvPr/>
        </p:nvSpPr>
        <p:spPr bwMode="auto">
          <a:xfrm>
            <a:off x="3124182" y="643401"/>
            <a:ext cx="406294"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14" descr="http://www.dba-oracle.com/images/ibm_mainfram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9935" y="1155546"/>
            <a:ext cx="4355367" cy="289560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6" name="Picture 16" descr="http://www.maximumpc.com/files/u69/IBM_Punch_Car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497" y="1279406"/>
            <a:ext cx="3279979" cy="2249231"/>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pic>
        <p:nvPicPr>
          <p:cNvPr id="7" name="Picture 18" descr="Laptop Clip 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6698" y="3898222"/>
            <a:ext cx="2862879" cy="281940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data:image/jpeg;base64,/9j/4AAQSkZJRgABAQAAAQABAAD/2wCEAAkGBhQSEBQUERIWEBUUFRIWEBcXFBgYFBYWFhYVFhcUFBQXHCcfFxojGhQVHy8gIycpLCwsFR4xNTAqNSYrLCoBCQoKDgwOGg8PGjUkHyUuLi0vKi8tLC00KS80MS00MCw0LzEqLywsLDAsKSkuLCwsNDQsKSwvLCwsLC0wLCwsLP/AABEIAMABBwMBIgACEQEDEQH/xAAcAAEAAQUBAQAAAAAAAAAAAAAABQEDBAYHAgj/xABEEAACAQIDAwkEBwYFBAMAAAABAgADEQQSIQUxcQYTQVFhgZGhsQciMsEzUmJyktHwFEKCsuHxCCNDosJTg5PSFSRE/8QAGgEBAAMBAQEAAAAAAAAAAAAAAAMEBQECBv/EADERAAIBAwIDBgYCAgMAAAAAAAABAgMEESExBRJBMlFxgZGhEyJCYbHR8PHB4QYUI//aAAwDAQACEQMRAD8A7jERAEREAREQBERAEREARE4h7afaBisPjkoYSu1AU6atUyWuzuSRmuNQFC6dsA7fE+ZMD7bNqU99ZKo+3SU+a2k/gv8AERih9LhaNTrKsyH5wDvkTkWC/wARNA/S4SqnWVZWHnaT2C9uGzKnxVXpffpN6rcQDf4mv4L2gbPq/R42iewuFPg1pNUMbTcXR1f7rA+hgF6IiAIiIAiIgCIiAIiIAiIgCIiAIiIAiIgCIiAIiIAiIgCIiAJ8m+0LaX7RtTF1Abg1WVPu0/cHks+o9vbRGHwtesdOapVH71Ukedp8mbMw5qYimDrmcFvHM3oZ1LLweZSUU5PobCvIykVW5dWsM1iCL210I65jVeQ/1a34k+YPym2hZmHBqdzgagW3nU26+jTz7JryoUuqPl4Xtx0l+DndXkbWG4o/BrfzATEqcnq676THhZv5SZ0TLK5ZG7SD2J48UrLdJnL6mFZfiUrxUj1laNVlN0ZlP2WI9J0/LLFXZlJvipo3FRfxtInZ9zLMeLL6oe5qGC5Z46l9HjK69nOEjwa8n8J7YNp0t9dao0+Omh3i+9bGXavJjDt/p5fusw+dpiVeRlM/C7rxsfkJE7WoixHiVF75XkbFg/b/AIofS4ajU+6WQ/OTuD/xBUT9LhKidZR1YedpzapyLf8AdqKeII9LzEqcla43KG4MPnaROjUXQsRu6EtpL8fk7hg/bXs5/iepS+/Sb1W8nMH7QNn1fgxlHgXynwa0+aamx6y/FScfwkjxEx2p23i3GRtNbliMoy2eT64oY6m+qVEf7rA+hl+fIVIldVJU9YJHpJXB8q8ZS+jxdZf+4xHgSROHo+qInzng/aztKn/+gVPv00PmADJzA+3XFKRztClUHTlzI1uzUi8A7hExtm44VqNOqAQHVWAO8XG6ZMAREQBERAEREAREQBERAEREAREQDRfbPtLmtk1FG+s9OkOBOZv9qHxnDeSOGvXLfUUnvPujyJnSfb/tG7YWgOgVKrd9kX/nNM5H4a1N3+swA4KL+reUnt1moinfT5aEvvoTqpc2EuNhmG8Ed09UtD1+HzBmXTrDtHjv7j8pJcXU4VMRPl0kYHNGMkkubU65teP5gest4lcqk9l+j5EzzTvpykotbnEm3hGDllcstrRsPiI013fnfygVD13mxyPoa8uE1F2WmXcsZZWjdjYDzA7N503keMuJTvOcktipVs61JZktC3aMsv8AMHqnnLPDTW5W5Wi3lh6QO8A8Rf1ly0racCRgVNjUW30k7hb0tMWpyWoHcGXg3/teTaDUX3dMvmihDahbIxBvfUDQZdCT2SGooJZa9i1RnWlJRhLHmaVtXk2tKmXFQm1rAga3IG8fl0SKwOFL1UQa5nUeJE2XlXUtTRektc2+yLeF2lPZxs7ndp0Ba4Vi5/gF5n1lFSxFG7aSnKnmby8s+hcFhxTpog3IqqP4QB8peiJCWxERAEREAREQBERAEREAREQBETzUcKCToACTwG+AfO/ta2hz21a1jcUhTpD+Fczf7nbwmTsHDZMPTHWMx/iN/QiatjsQcRiKlTprVXf/AMjkj1E3pKdgANwAA4DSXbRatmTxSXyxj5/z1I98e4q5FRSpKrc77kXsLXJO7cJkVcdzdYUaqMlQsi2uCLsQBr0DX1nvA4IriEZ0ZlIrOoZQSRlJYoraHfut8pYwVE1cctcrZRdjbX3gCB7t/rMvTa/ZM+dTmk2y0uGUXTipL5tiZODcPkKHNbNa17rr7wI3j3T4SxjqNgFa63K5rqQVB6bb7W1kzVIZwqEBiR/lsCFKrnQLdc3TVBI1vlFp55J1DhMO/PhlZlFMDpHUCSLgDOm7SeqUlCSm1sQvhdOnUjKD69fsa5W91yEcuoPuki19N+U7p43/ANgPSdH2U+Cq0E51Ez7jenZrliBYqL23amYWG5PYWvRq1FRqfNlhZHJ1WmrlSHB94FiO7umtDiNPGqNN863X89jUcDUCXN9erp0N7ai1jp26SQ2Fg0eqi1GypcZyeq40v2339AueiVrbDH7OmIptdH1Af3Wy2uGAsbjQ77ecwKG0afSCO39XlyjXhVi5Qe/2KlzGpVfLCLeNWt/DbP3Nj24qLkCotNhmLhQoFr+7fK7a7956tJBbOwAqZ6juERCuY5WNy+aygLr+6T3T02KQqchvpoOmecDj6tA3puVvbMP3T2MrCxmHxiWFCG6WWzIqaVPnWPt/MF/bOyf2esaeYPYKdL6X1sb9P5zFpUrmVx21edqNUqOuZrXsQBoABYcBITa/KJaJXJUK6MWsL6DiOMjsXJW85xe70FrCnVulHHy52+xsaYAEfEQfu3HeeiWnwhG7XhLOw+WdCqMtYtScD4gt6bcQL5T5cN0yMbtCiBdcRS16yw8gIjezi8S/B9TLg9rUWYLHn+9DTeVD3rBfqqPE6+hE3H2J7Ovia1Uj4ECjixv6XnINtcqHbEVSuS2dgpAJuAbA6nqAnfvYdgiuzedf4qzljpbQDT1PhOylzPmKsaapLkjsjokRE8noREQBERAEREAREQBERAEREATXvaBtHmNmYpwbE0ii/eqWpjzebBOYe3zbnMYGilrmrXBIva601LfzFIBy/YOGzYhB0KS34RcedpvOHpXYDtnP+R21mdqj5AMoVRqT8Rv2fV85v/Jmuz1GLGwUaWHSTv7gDNW0h8me8+evqqdxy92P2Tb7CaiRWDXLBkHvZrXAzC19LdnVNdrLzBChyL2JNugMDY69YE27B4wISDbKcxIt0nXNbrv6nhNEwGNw/wD8tmxRHMpnUZ1LoSEKrmFjpmN72O6elaxlFupDVd3XfQ2OH5uK/KpNxSb73pj8tkns/bKApzroCrk5gbEgg3W1tBe3XMyptClUbM9Zd5IDKCpN7q/RlI03bxvkVy/pYTn6SYRaQINTnzS0X4gqqQDYEZWOn1hJHZPJpKuDeqWbnLtzSi1jl6LHeT2SCraUY0lUbkstLbPf7aZLl3mjOHw9cptqWnVfnXoSGCemtNlFUuKgqCo1JFyqKgUFsoFr/Fv323breMVtnmcO9N89grqCHCMy296qTScjNdjpc3ym95qz4YFRcXB8OuXxUJSmhsyUwVRWUEAG+hIsxFySLnfOT4JXjnkkn7FGHFqWV8SD8nn9GFhNq1V2ctR2yu9xzbIb5LlUbNcW0udQdCJM8n2o1cMquaBqEMX95hUALEhsy/CFVbWsfi1Ookdsj2f1MU1Y0WW90Zg5IWzFrIuUaagnwmvVNmnO6oyPzbMrhWzZSCRYnuPG0s21JU4fDqSxLOfA2bC4tqkG+blbe+H0XftvnqZGKrszuKZYhqmSkATqCxygXN+gb+uT+O9n1ejhXrtULFAC6KrMB9dS4O9dbkAr7p96+k1dsMbAbrXJPRfQWuL66SWw/LPGU6Ro/tDNTKlCrBXGUgggFgTu7ZsqNRxXwmvvnqfP8Tr0qt1UctVssfZY/wBmJhGJGpvrpMfFqpc3HRlJuN2/cQR0zLw62UTBLXJPWZXlThOck1oUOE0+atKfd5fjwLC7OAN1crxA9RaWsdSqJTZs4sqk6MQdB2j5zaeRhH7bRDU+dBcBlsDpcEtYg3sAdN9r21kd7VdrUn5zmKIw65hTsECE2OpKDQG6N2+9Y7pRr21KOcRxhZzk+lzNbSft+s+5zClTLMAN5IA4k2n2NyM2eKGAw9MaWpKfxe9858n8kMEKuOoIdAailj0AA7z32n2QiAAAaACw4CYhGeolJWAIiIAiIgCIiAIiIAiIgCUvKykAT54/xGbVz46hQB0o0cx+9Ua/8qrPoVjPk72tYp6m2MWXBW1TIt/qoAqkcQL98AzeRuHy4a/12Y9w90ehk/SrMpurFT2G05lg9t1qQASowA3A6r3A6SWw/LeqPjRH4XU/MeU06N1TjFReh87dcOrzqSqRw8s6Em2ao3tm4j5iRFTAg3J1JJN9Qbnvt5SHw/LWifjV08GHiNfKSmG23Qf4aq8Ccp8GtLsbiMtpENCtfWEnKnleWf2e8HgyrgkiTVHFMn0dUgG/wsw39Y0kfEtxrtLDWTzd8UrXdT4lXfGNNP5uSS1T02PED139EuBuwCRa1CNxl1MYw6jJ1cxe6wVfjJ7m2cmeVK4ZXRcmdqilsx/dUAWAH8XjIDamzqP/ANithwKeIqYhXLZ7U8rk3pZcoBGZ81zc6W3SN505Ki5UYVGDElffFiDZWN7brbuk9ctItjcCx6xcean/AI9E+OvKFxOrOfRvbH6Pt+HO0+HD4deKkktHpr13x1yb/wAkdoYHDCq1TEUqrVSuewFgqACxzHXW/Djea5s7lRh6+NxCYvD0eZXnOaNOmtNz7wFPI6ODUBAbWx3DXokJUqAfvZeCgi/aCF8bTDGApmorZVYj3swWxuOw9vVI6E6sZqKX23/onvbCpGlKtJKSSbz4eJnql9N0Nsm4uNANL5fIkdMuURNkoZc6law5tKKM63sCbhXohekkEk9pJk99xGtQr8tKWEks7b/0Q/8AHuHU5WXxZp5k3hpvZaeG+d0ahWwJQXa1pqvLSt9Gn3mPkB/ym67Rpl2pUl1Z2AHaWIUeZmg8uSgx9ZKRJp0mNNCxBJCk+9cADU3MlXEatejyzS17vEu3VrGjFyUm1nCzjz1WOueha5OvzYq1RvUU1XiXDfy028Z9jU3DAEbiARwOs+PMLTthUH/UqOx4KAg8y8+seSeK5zAYV9+bD0CeJprfzvKxnErERAEREARKRAKxEQBERAEpEt18QqKWdgoG8k2EJZON41ZcmLj9p06K3qMF6hvY8B0zXtqcsb3WgLfbYfyr8z4TW6tRnJZiXY7ydT438po0bGUtZ6L3MyvxGMdKer9v9kztLlbVc2o/5S9ehY8TuXu8ZrO1F/aBauBV7WRS34iL+cybeXDyng8fH+s1I0KSWOVGS7mq3zOTNQx3s+w1TcuQ9mnkCBIDG+y1hrSqX42P5Tprjj2n8p4anr1dn5zzKzoS6YJo31aPXJxbG8iMTT/czDs/rpIivgKifGjLxBt47p39k6tZj19no3xIp4Wv4iVZ8NX0S9S3Dib+qPocHw+NqU/gdk4MR6STw/K7ELvYVPvKPUWM6ZjeRWGqb0Cnrt89/nIDG+y5TrScjz8tfWV3aXFPs+zJncWtbtr1RE4HloXIU0GY6/Rm50FzZSOoHpklS5TUCbMxpN0h1KkcegTEwHJbGYGutagEqMoYDMpIIZSrDTdcEi4IOsgNv4fE1cRVrVqTBqtR3e12ALEmwNybC9tT0Tx8evT7a9UeHw61q6w08H/ZvdDEq4ujK/3SD6S5OUgkHpB85n4flBXT4arHsb3h/uvJY3y+pFSpweX0S9To8oFHVNNw/LioPjRX4XU/MeUk8Ny1ot8avT7gw8Rr5SZXFKXX1KkrK7pJpJ4e+Hv5Gy0a2XoB4y8mKHTpIjD7Zov8NVD2E2Pg1jMyQVrC3uG5ta96f8RateNX9jFUov5V9LS/Wfc8Y27VMwOUKBlOvRroRuM5jjcSalR3JJLszEk3OpvqTOibaxGTD1W+wQOLe6PMznmAw/OVUT6zqviQJUr0I0Wox7jdt+KVb6l/6RSw3t1b1f5JzEplFNPqU6YPE/5jebnwn0p7LMRn2Rhfsq6fgqOvoBPmnE4jPUc9bMRwubeVp332I4zNszL9SvVH4gj+rmQEp0SJQSsAREQCkQZWAIiIAlCbSL2pyip0bi+d/qr0feO5fXsmo7T25Vr6Mcq/UX4e/wCt3y3RtJ1NdkUbi9p0dN33Gx7U5Wol1pf5rdf7g7/3u7xmq43GvVa9Vix6BuA+6NwmNE16VvCltv3mHXuqlbtPTuPVyN367xKBeq9/HwnpamhGUEm1jc3HAA28RPOb9W3ycrFD49n95Qm1+gHf0X8Z6v8A23jvlBx/XDdOncngi3y/PSUy/r+09Edn5+UMP1pbxE7kFu1+PR/bog/rr757I7+vXTuFpQjT9X42nTuTy/br42HjPLKLDS3qe3f2T2R4/rqgjq3eJ8p0ZLZTQWNz0j9GWquFDC7KrDdra/gdZkH9W398W7fy/vO5Op4ITGcl8PU+KmPC/reQGN9mVFvo2K9/539JvYvbs6f6CeAo6RwkE7ajPeJZhd1YbS/ycpxvs0rL8DBuI/LXykDi+TOIpn3qZPDXy3+U7otPtt+uqeHoX0IDdG7f3SpPh1N9l4LcOJTXaWT59qUipswKnqIt6y7h8fUp/BUZODEDwnb8XsGi+j0gO75bvKQOO9nWHf4BlPh6WHkZVlw+rHWLyWo39Gek1jxOcYrlBWqUzTdsykg7hfTXeBM7kJgOdx1MdVyfC3qZPYv2Wt/p1O5hceI/KbV7LPZ3WoYhqtbLuslje/b+uqUqkaifzp+ZcouljFLHkbVhOQ1Gt9LSV+Ki/jvm78muTdHB0ilCmKasxZgCTdiAL3YnoA8JmYLBBRM0CREwErEQBERAKSsWiAJB8p/2jIvMBiuvOZLZ+i1tb237tZORPcJ8klLB4qQU4uLfocsdspysCjdTAq3g1jKzp1fDK4s6q46mAI8DIbFcjaDfAGon7Dafga6+AE1IcQX1L0Mepwt/RL1NJiT2K5F1l+jdKo6jdG+YPlIfFYGrS+lpOg6yLr+NbjzlyFxSntIz6lpWp7x/yWJSFYHUEHhK2k5WKRaVtKToKSuaIgAtfffqErw9flPNpSDuT0Rp1dmoJ+UoB/Y/0hT22lSRbo878eqAUAPGU7Oi/b6T0V7v10wAePZ/SAeB+uzwlSp4z13aylh1+U6DzYd0W7d89m/HzhRfjx184yCgTrNu4+onkqN2h77+kraMPQes4SmMxPgB1ser1nJSUU5Seh7hGU2oxWp5w+Hao4SmMxPhxPZOj7E2UKFJUNiRck26SbnulrYOwFw6fWc/G3SfyHZJeYF1dOs8LY+jtbRUFl7iIiUy6IiIAiIgCIiAIiIAiIgCIiAR2M5PYeqbvSW/1l91vxLYyGxXIYf6NYjscBh+IWPjebVElhWqQ7LIqlGnU7UcnPMVycxNPfS5wddNs3+02bwBkaz2OU+631WBVvA6zqss4nCJUFqiK46mUEecuQ4hNdpZ9ihU4ZTl2Xj3OYyhE3bFciqDfBnon7LXX8LXHhaQ2K5GV1+BkrDvRvO4PiJdhfUpb6FCpw6tHbUgrSkvYrCVKX0tN6faV938a3XzlpSDqDfhLcZqSzF5KM6coPElgpErE9HgoIvEWgHpW/tK5fH9d08RAKlR1/rjKuf0SCJ5J/rL2zdmPiamSnoB8bEaL+bdQ8Z5nOMFzSehJSpyqS5YlvB4J69TJTH3j+6o62+Q6Z0HYuw0w6WXVjq7Hex7Zd2VslMOgVB949LHpJPTM6YFxcyrP7dx9LbWsaEfv3iIiVS2IiIAiIgCIiAIiIAiIgCIiAIiIAiIgCIiAIiIAtIzGcmsPV1akob6y+43itr98k4nU2nlHGk1hmpYrkL/ANGsfu1FDD8S2I8DIfFcnsRT+KiXHXTOcfh0bynRYluF7Vj1z4lOpY0Z9MeByjOL2Oh6QdG/CdZ6tOnYrA06otURag+0oPrIXFciKLfRl6J+y2ZfwvfytLkOIRfaWChU4W/ol6mlyhNpO4rkbXX4ClYcSjeBuPOeMByNrO454Cig32cM57Fy6LxvLP8A3KOM5KisK/NyteZgbH2M+Jey+6in336uxetvTjOhbP2clFAlNcoHie0npM94TCLTQIihVUWAEvTGr3Eq0svbuN+3t40I4W/eIiJXLAiIgCIiAIiIAiIgCIiAIiIAiIgCIiAIiIAiIgCIiAIiIAiIgCIiAIiIAiIgCIiAIiIAiIgCIiAIiIAiIgH/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http://cloudfront4.bostinno.com/wp-content/uploads/2012/10/Surface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0383" y="4361265"/>
            <a:ext cx="2935302" cy="21475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i</a:t>
            </a:r>
            <a:r>
              <a:rPr lang="en-US" dirty="0" smtClean="0"/>
              <a:t>nterfaces having always been changing</a:t>
            </a:r>
            <a:endParaRPr lang="en-US" dirty="0"/>
          </a:p>
        </p:txBody>
      </p:sp>
      <p:pic>
        <p:nvPicPr>
          <p:cNvPr id="1026" name="Picture 2" descr="http://thorshammerwristbands.com/wp-content/uploads/2012/03/mouse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436" y="4572118"/>
            <a:ext cx="2175383" cy="1566276"/>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pic>
        <p:nvPicPr>
          <p:cNvPr id="1028" name="Picture 4" descr="http://oldcomputers.net/pics/Altair_8800.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5330" y="1442153"/>
            <a:ext cx="3745975" cy="2201175"/>
          </a:xfrm>
          <a:prstGeom prst="rect">
            <a:avLst/>
          </a:prstGeom>
          <a:noFill/>
          <a:extLst>
            <a:ext uri="{909E8E84-426E-40DD-AFC4-6F175D3DCCD1}">
              <a14:hiddenFill xmlns:a14="http://schemas.microsoft.com/office/drawing/2010/main">
                <a:solidFill>
                  <a:srgbClr val="FFFFFF"/>
                </a:solidFill>
              </a14:hiddenFill>
            </a:ext>
          </a:extLst>
        </p:spPr>
      </p:pic>
      <p:sp>
        <p:nvSpPr>
          <p:cNvPr id="8" name="Cloud 7"/>
          <p:cNvSpPr/>
          <p:nvPr/>
        </p:nvSpPr>
        <p:spPr bwMode="auto">
          <a:xfrm>
            <a:off x="6993230" y="4087670"/>
            <a:ext cx="5126012" cy="2703002"/>
          </a:xfrm>
          <a:prstGeom prst="cloud">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8900383" y="3919308"/>
            <a:ext cx="784510" cy="2123658"/>
          </a:xfrm>
          <a:prstGeom prst="rect">
            <a:avLst/>
          </a:prstGeom>
          <a:noFill/>
        </p:spPr>
        <p:txBody>
          <a:bodyPr wrap="none" lIns="0" tIns="0" rIns="0" bIns="0" rtlCol="0">
            <a:spAutoFit/>
          </a:bodyPr>
          <a:lstStyle/>
          <a:p>
            <a:r>
              <a:rPr lang="en-US" sz="13800" spc="-70" dirty="0" smtClean="0">
                <a:solidFill>
                  <a:schemeClr val="accent2"/>
                </a:solidFill>
              </a:rPr>
              <a:t>?</a:t>
            </a:r>
          </a:p>
        </p:txBody>
      </p:sp>
    </p:spTree>
    <p:extLst>
      <p:ext uri="{BB962C8B-B14F-4D97-AF65-F5344CB8AC3E}">
        <p14:creationId xmlns:p14="http://schemas.microsoft.com/office/powerpoint/2010/main" val="16777767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4"/>
                                        </p:tgtEl>
                                        <p:attrNameLst>
                                          <p:attrName>style.visibility</p:attrName>
                                        </p:attrNameLst>
                                      </p:cBhvr>
                                      <p:to>
                                        <p:strVal val="visible"/>
                                      </p:to>
                                    </p:set>
                                    <p:animEffect transition="in" filter="fade">
                                      <p:cBhvr>
                                        <p:cTn id="32" dur="500"/>
                                        <p:tgtEl>
                                          <p:spTgt spid="2054"/>
                                        </p:tgtEl>
                                      </p:cBhvr>
                                    </p:animEffect>
                                  </p:childTnLst>
                                </p:cTn>
                              </p:par>
                              <p:par>
                                <p:cTn id="33" presetID="10" presetClass="entr" presetSubtype="0" fill="hold" nodeType="withEffect">
                                  <p:stCondLst>
                                    <p:cond delay="0"/>
                                  </p:stCondLst>
                                  <p:childTnLst>
                                    <p:set>
                                      <p:cBhvr>
                                        <p:cTn id="34" dur="1" fill="hold">
                                          <p:stCondLst>
                                            <p:cond delay="0"/>
                                          </p:stCondLst>
                                        </p:cTn>
                                        <p:tgtEl>
                                          <p:spTgt spid="2052"/>
                                        </p:tgtEl>
                                        <p:attrNameLst>
                                          <p:attrName>style.visibility</p:attrName>
                                        </p:attrNameLst>
                                      </p:cBhvr>
                                      <p:to>
                                        <p:strVal val="visible"/>
                                      </p:to>
                                    </p:set>
                                    <p:animEffect transition="in" filter="fade">
                                      <p:cBhvr>
                                        <p:cTn id="35" dur="500"/>
                                        <p:tgtEl>
                                          <p:spTgt spid="205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1447799"/>
            <a:ext cx="11149013" cy="4001095"/>
          </a:xfrm>
        </p:spPr>
        <p:txBody>
          <a:bodyPr/>
          <a:lstStyle/>
          <a:p>
            <a:r>
              <a:rPr lang="en-US" dirty="0"/>
              <a:t>c</a:t>
            </a:r>
            <a:r>
              <a:rPr lang="en-US" dirty="0" smtClean="0"/>
              <a:t>omputing devices everywhere</a:t>
            </a:r>
          </a:p>
          <a:p>
            <a:r>
              <a:rPr lang="en-US" dirty="0" smtClean="0"/>
              <a:t>smartphones, tablets – mobile, touchscreens</a:t>
            </a:r>
          </a:p>
          <a:p>
            <a:r>
              <a:rPr lang="en-US" dirty="0" smtClean="0"/>
              <a:t>cloud-connected (intermittent)</a:t>
            </a:r>
          </a:p>
          <a:p>
            <a:r>
              <a:rPr lang="en-US" dirty="0" smtClean="0"/>
              <a:t>social communities, crowd-sourcing</a:t>
            </a:r>
          </a:p>
          <a:p>
            <a:r>
              <a:rPr lang="en-US" dirty="0" smtClean="0"/>
              <a:t>education</a:t>
            </a:r>
            <a:endParaRPr lang="en-US" dirty="0"/>
          </a:p>
        </p:txBody>
      </p:sp>
      <p:sp>
        <p:nvSpPr>
          <p:cNvPr id="2" name="Title 1"/>
          <p:cNvSpPr>
            <a:spLocks noGrp="1"/>
          </p:cNvSpPr>
          <p:nvPr>
            <p:ph type="title"/>
          </p:nvPr>
        </p:nvSpPr>
        <p:spPr/>
        <p:txBody>
          <a:bodyPr/>
          <a:lstStyle/>
          <a:p>
            <a:r>
              <a:rPr lang="en-US" dirty="0"/>
              <a:t>w</a:t>
            </a:r>
            <a:r>
              <a:rPr lang="en-US" dirty="0" smtClean="0"/>
              <a:t>hy do we care?</a:t>
            </a:r>
            <a:endParaRPr lang="en-US" dirty="0"/>
          </a:p>
        </p:txBody>
      </p:sp>
    </p:spTree>
    <p:extLst>
      <p:ext uri="{BB962C8B-B14F-4D97-AF65-F5344CB8AC3E}">
        <p14:creationId xmlns:p14="http://schemas.microsoft.com/office/powerpoint/2010/main" val="282211127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47390" y="4038601"/>
            <a:ext cx="4676371" cy="2587375"/>
          </a:xfrm>
        </p:spPr>
        <p:txBody>
          <a:bodyPr/>
          <a:lstStyle/>
          <a:p>
            <a:pPr marL="0" indent="0">
              <a:spcAft>
                <a:spcPts val="1600"/>
              </a:spcAft>
              <a:buNone/>
            </a:pPr>
            <a:r>
              <a:rPr lang="en-US" sz="4000" dirty="0" smtClean="0">
                <a:solidFill>
                  <a:schemeClr val="accent2"/>
                </a:solidFill>
              </a:rPr>
              <a:t>web app </a:t>
            </a:r>
            <a:r>
              <a:rPr lang="en-US" sz="4000" dirty="0" smtClean="0">
                <a:solidFill>
                  <a:schemeClr val="tx1"/>
                </a:solidFill>
              </a:rPr>
              <a:t>(2012)</a:t>
            </a:r>
          </a:p>
          <a:p>
            <a:pPr marL="0" indent="0">
              <a:buNone/>
            </a:pPr>
            <a:r>
              <a:rPr lang="en-US" dirty="0" err="1" smtClean="0"/>
              <a:t>iOS</a:t>
            </a:r>
            <a:r>
              <a:rPr lang="en-US" dirty="0" smtClean="0"/>
              <a:t>, Android, </a:t>
            </a:r>
          </a:p>
          <a:p>
            <a:pPr marL="0" indent="0">
              <a:buNone/>
            </a:pPr>
            <a:r>
              <a:rPr lang="en-US" dirty="0" smtClean="0"/>
              <a:t>Windows Phone</a:t>
            </a:r>
            <a:endParaRPr lang="en-US" dirty="0" smtClean="0"/>
          </a:p>
          <a:p>
            <a:pPr marL="0" indent="0">
              <a:buNone/>
            </a:pPr>
            <a:r>
              <a:rPr lang="en-US" dirty="0" smtClean="0"/>
              <a:t>Windows, </a:t>
            </a:r>
            <a:r>
              <a:rPr lang="en-US" dirty="0"/>
              <a:t>Mac, </a:t>
            </a:r>
            <a:r>
              <a:rPr lang="en-US" dirty="0" smtClean="0"/>
              <a:t>Linux</a:t>
            </a:r>
            <a:endParaRPr lang="en-US" dirty="0"/>
          </a:p>
        </p:txBody>
      </p:sp>
      <p:sp>
        <p:nvSpPr>
          <p:cNvPr id="10" name="Title 9"/>
          <p:cNvSpPr>
            <a:spLocks noGrp="1"/>
          </p:cNvSpPr>
          <p:nvPr>
            <p:ph type="title"/>
          </p:nvPr>
        </p:nvSpPr>
        <p:spPr/>
        <p:txBody>
          <a:bodyPr/>
          <a:lstStyle/>
          <a:p>
            <a:r>
              <a:rPr lang="en-US" dirty="0" err="1" smtClean="0"/>
              <a:t>touch</a:t>
            </a:r>
            <a:r>
              <a:rPr lang="en-US" dirty="0" err="1" smtClean="0">
                <a:latin typeface="Segoe UI Semibold" panose="020B0702040204020203" pitchFamily="34" charset="0"/>
                <a:cs typeface="Segoe UI Semibold" panose="020B0702040204020203" pitchFamily="34" charset="0"/>
              </a:rPr>
              <a:t>develop</a:t>
            </a:r>
            <a:r>
              <a:rPr lang="en-US" dirty="0" smtClean="0"/>
              <a:t>: a touch-first IDE</a:t>
            </a:r>
            <a:endParaRPr lang="en-US" dirty="0"/>
          </a:p>
        </p:txBody>
      </p:sp>
      <p:sp>
        <p:nvSpPr>
          <p:cNvPr id="11" name="Text Placeholder 2"/>
          <p:cNvSpPr txBox="1">
            <a:spLocks/>
          </p:cNvSpPr>
          <p:nvPr/>
        </p:nvSpPr>
        <p:spPr>
          <a:xfrm>
            <a:off x="547391" y="1349674"/>
            <a:ext cx="4676371" cy="1922578"/>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600"/>
              </a:spcAft>
              <a:buFont typeface="Arial" pitchFamily="34" charset="0"/>
              <a:buNone/>
            </a:pPr>
            <a:r>
              <a:rPr lang="en-US" sz="4000" dirty="0" smtClean="0">
                <a:solidFill>
                  <a:schemeClr val="accent2"/>
                </a:solidFill>
              </a:rPr>
              <a:t>Windows Phone app</a:t>
            </a:r>
            <a:br>
              <a:rPr lang="en-US" sz="4000" dirty="0" smtClean="0">
                <a:solidFill>
                  <a:schemeClr val="accent2"/>
                </a:solidFill>
              </a:rPr>
            </a:br>
            <a:r>
              <a:rPr lang="en-US" sz="4000" dirty="0" smtClean="0">
                <a:solidFill>
                  <a:schemeClr val="tx1"/>
                </a:solidFill>
              </a:rPr>
              <a:t>(2011)</a:t>
            </a:r>
          </a:p>
          <a:p>
            <a:pPr marL="0" indent="0">
              <a:buFont typeface="Arial" pitchFamily="34" charset="0"/>
              <a:buNone/>
            </a:pP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743" y="4001444"/>
            <a:ext cx="3578139" cy="262345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9586" y="4001445"/>
            <a:ext cx="1476907" cy="2625612"/>
          </a:xfrm>
          <a:prstGeom prst="rect">
            <a:avLst/>
          </a:prstGeom>
          <a:ln>
            <a:solidFill>
              <a:schemeClr val="tx1">
                <a:lumMod val="95000"/>
                <a:lumOff val="5000"/>
              </a:schemeClr>
            </a:solidFill>
          </a:ln>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80084" y="4001444"/>
            <a:ext cx="1476300" cy="2624532"/>
          </a:xfrm>
          <a:prstGeom prst="rect">
            <a:avLst/>
          </a:prstGeom>
          <a:ln>
            <a:solidFill>
              <a:schemeClr val="tx1">
                <a:lumMod val="95000"/>
                <a:lumOff val="5000"/>
              </a:schemeClr>
            </a:solidFill>
          </a:ln>
          <a:effectLst>
            <a:outerShdw blurRad="50800" dist="38100" dir="2700000" algn="tl" rotWithShape="0">
              <a:prstClr val="black">
                <a:alpha val="40000"/>
              </a:prstClr>
            </a:outerShdw>
          </a:effectLst>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3225" y="1260158"/>
            <a:ext cx="1584886" cy="2525637"/>
          </a:xfrm>
          <a:prstGeom prst="rect">
            <a:avLst/>
          </a:prstGeom>
          <a:effectLst>
            <a:glow rad="63500">
              <a:schemeClr val="accent3">
                <a:satMod val="175000"/>
                <a:alpha val="40000"/>
              </a:schemeClr>
            </a:glow>
            <a:outerShdw blurRad="50800" dist="38100" dir="2700000" algn="tl" rotWithShape="0">
              <a:prstClr val="black">
                <a:alpha val="40000"/>
              </a:prstClr>
            </a:outerShdw>
          </a:effectLst>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07901" y="1251691"/>
            <a:ext cx="1584886" cy="2525637"/>
          </a:xfrm>
          <a:prstGeom prst="rect">
            <a:avLst/>
          </a:prstGeom>
          <a:effectLst>
            <a:glow rad="63500">
              <a:schemeClr val="accent3">
                <a:satMod val="175000"/>
                <a:alpha val="40000"/>
              </a:schemeClr>
            </a:glow>
            <a:outerShdw blurRad="50800" dist="38100" dir="2700000" algn="tl" rotWithShape="0">
              <a:prstClr val="black">
                <a:alpha val="40000"/>
              </a:prstClr>
            </a:outerShdw>
          </a:effectLst>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92576" y="1251691"/>
            <a:ext cx="1584886" cy="2525637"/>
          </a:xfrm>
          <a:prstGeom prst="rect">
            <a:avLst/>
          </a:prstGeom>
          <a:effectLst>
            <a:glow rad="63500">
              <a:schemeClr val="accent3">
                <a:satMod val="175000"/>
                <a:alpha val="40000"/>
              </a:schemeClr>
            </a:glow>
            <a:outerShdw blurRad="50800" dist="38100" dir="2700000" algn="tl" rotWithShape="0">
              <a:prstClr val="black">
                <a:alpha val="40000"/>
              </a:prstClr>
            </a:outerShdw>
          </a:effectLst>
        </p:spPr>
      </p:pic>
      <p:pic>
        <p:nvPicPr>
          <p:cNvPr id="18" name="Picture 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77253" y="1260158"/>
            <a:ext cx="1584886" cy="2525637"/>
          </a:xfrm>
          <a:prstGeom prst="rect">
            <a:avLst/>
          </a:prstGeom>
          <a:effectLst>
            <a:glow rad="63500">
              <a:schemeClr val="accent3">
                <a:satMod val="175000"/>
                <a:alpha val="40000"/>
              </a:schemeClr>
            </a:glow>
            <a:outerShdw blurRad="50800" dist="38100" dir="2700000" algn="tl" rotWithShape="0">
              <a:prstClr val="black">
                <a:alpha val="40000"/>
              </a:prstClr>
            </a:outerShdw>
          </a:effectLst>
        </p:spPr>
      </p:pic>
    </p:spTree>
    <p:extLst>
      <p:ext uri="{BB962C8B-B14F-4D97-AF65-F5344CB8AC3E}">
        <p14:creationId xmlns:p14="http://schemas.microsoft.com/office/powerpoint/2010/main" val="9829259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73139" y="4825650"/>
            <a:ext cx="10237786" cy="461665"/>
          </a:xfrm>
        </p:spPr>
        <p:txBody>
          <a:bodyPr/>
          <a:lstStyle/>
          <a:p>
            <a:r>
              <a:rPr lang="en-US" dirty="0">
                <a:solidFill>
                  <a:schemeClr val="bg1"/>
                </a:solidFill>
              </a:rPr>
              <a:t>c</a:t>
            </a:r>
            <a:r>
              <a:rPr lang="en-US" dirty="0" smtClean="0">
                <a:solidFill>
                  <a:schemeClr val="bg1"/>
                </a:solidFill>
              </a:rPr>
              <a:t>ore editing</a:t>
            </a:r>
            <a:endParaRPr lang="en-US" dirty="0" smtClean="0">
              <a:solidFill>
                <a:schemeClr val="bg1"/>
              </a:solidFill>
            </a:endParaRPr>
          </a:p>
          <a:p>
            <a:pPr marL="571500" indent="-571500">
              <a:buFontTx/>
              <a:buChar char="-"/>
            </a:pPr>
            <a:endParaRPr lang="en-US" dirty="0" smtClean="0">
              <a:solidFill>
                <a:schemeClr val="bg1"/>
              </a:solidFill>
            </a:endParaRPr>
          </a:p>
        </p:txBody>
      </p:sp>
      <p:sp>
        <p:nvSpPr>
          <p:cNvPr id="6" name="Text Placeholder 5"/>
          <p:cNvSpPr>
            <a:spLocks noGrp="1"/>
          </p:cNvSpPr>
          <p:nvPr>
            <p:ph type="body" sz="quarter" idx="10"/>
          </p:nvPr>
        </p:nvSpPr>
        <p:spPr>
          <a:xfrm>
            <a:off x="976313" y="3209613"/>
            <a:ext cx="10242550" cy="1378644"/>
          </a:xfrm>
        </p:spPr>
        <p:txBody>
          <a:bodyPr/>
          <a:lstStyle/>
          <a:p>
            <a:r>
              <a:rPr lang="en-US" dirty="0" smtClean="0">
                <a:solidFill>
                  <a:schemeClr val="bg1"/>
                </a:solidFill>
              </a:rPr>
              <a:t>demo</a:t>
            </a:r>
            <a:endParaRPr lang="en-US" dirty="0">
              <a:solidFill>
                <a:schemeClr val="bg1"/>
              </a:solidFill>
            </a:endParaRPr>
          </a:p>
        </p:txBody>
      </p:sp>
      <p:sp>
        <p:nvSpPr>
          <p:cNvPr id="26" name="Text Placeholder 25"/>
          <p:cNvSpPr>
            <a:spLocks noGrp="1"/>
          </p:cNvSpPr>
          <p:nvPr>
            <p:ph type="body" sz="quarter" idx="11"/>
          </p:nvPr>
        </p:nvSpPr>
        <p:spPr>
          <a:xfrm>
            <a:off x="972344" y="1995778"/>
            <a:ext cx="10237787" cy="914096"/>
          </a:xfrm>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
        <p:nvSpPr>
          <p:cNvPr id="7" name="TextBox 6"/>
          <p:cNvSpPr txBox="1"/>
          <p:nvPr/>
        </p:nvSpPr>
        <p:spPr>
          <a:xfrm>
            <a:off x="9428975" y="6150736"/>
            <a:ext cx="2372060"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3"/>
              </a:rPr>
              <a:t>touchdevelop.com</a:t>
            </a:r>
            <a:endParaRPr lang="en-US" sz="24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2694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0"/>
            <a:ext cx="10969943" cy="4876799"/>
          </a:xfrm>
          <a:prstGeom prst="rect">
            <a:avLst/>
          </a:prstGeom>
        </p:spPr>
        <p:txBody>
          <a:bodyPr>
            <a:normAutofit fontScale="85000" lnSpcReduction="20000"/>
          </a:bodyPr>
          <a:lstStyle/>
          <a:p>
            <a:pPr marL="0" indent="0">
              <a:lnSpc>
                <a:spcPct val="120000"/>
              </a:lnSpc>
              <a:spcBef>
                <a:spcPts val="2400"/>
              </a:spcBef>
              <a:buNone/>
            </a:pPr>
            <a:r>
              <a:rPr lang="en-US" sz="5200" dirty="0" smtClean="0">
                <a:solidFill>
                  <a:schemeClr val="accent2"/>
                </a:solidFill>
              </a:rPr>
              <a:t>typed </a:t>
            </a:r>
            <a:r>
              <a:rPr lang="en-US" sz="5200" dirty="0">
                <a:solidFill>
                  <a:schemeClr val="accent2"/>
                </a:solidFill>
              </a:rPr>
              <a:t>language + semi-structured </a:t>
            </a:r>
            <a:r>
              <a:rPr lang="en-US" sz="5200" dirty="0" smtClean="0">
                <a:solidFill>
                  <a:schemeClr val="accent2"/>
                </a:solidFill>
              </a:rPr>
              <a:t>editor</a:t>
            </a:r>
          </a:p>
          <a:p>
            <a:pPr marL="0" indent="0">
              <a:lnSpc>
                <a:spcPct val="120000"/>
              </a:lnSpc>
              <a:spcBef>
                <a:spcPts val="2400"/>
              </a:spcBef>
              <a:buNone/>
            </a:pPr>
            <a:r>
              <a:rPr lang="en-US" sz="3500" dirty="0" smtClean="0"/>
              <a:t>typed, imperative, procedural,</a:t>
            </a:r>
            <a:br>
              <a:rPr lang="en-US" sz="3500" dirty="0" smtClean="0"/>
            </a:br>
            <a:r>
              <a:rPr lang="en-US" sz="3500" dirty="0" smtClean="0"/>
              <a:t>data-structures, lambda expressions, </a:t>
            </a:r>
            <a:br>
              <a:rPr lang="en-US" sz="3500" dirty="0" smtClean="0"/>
            </a:br>
            <a:r>
              <a:rPr lang="en-US" sz="3500" dirty="0" smtClean="0"/>
              <a:t>module system</a:t>
            </a:r>
          </a:p>
          <a:p>
            <a:pPr marL="0" indent="0">
              <a:lnSpc>
                <a:spcPct val="120000"/>
              </a:lnSpc>
              <a:spcBef>
                <a:spcPts val="2400"/>
              </a:spcBef>
              <a:buNone/>
            </a:pPr>
            <a:r>
              <a:rPr lang="en-US" sz="3500" dirty="0" smtClean="0"/>
              <a:t>expressions edited as token sequences</a:t>
            </a:r>
          </a:p>
          <a:p>
            <a:pPr marL="0" indent="0">
              <a:lnSpc>
                <a:spcPct val="120000"/>
              </a:lnSpc>
              <a:spcBef>
                <a:spcPts val="2400"/>
              </a:spcBef>
              <a:buNone/>
            </a:pPr>
            <a:r>
              <a:rPr lang="en-US" sz="3500" dirty="0"/>
              <a:t>auto-completion </a:t>
            </a:r>
            <a:r>
              <a:rPr lang="en-US" sz="3500" dirty="0" smtClean="0"/>
              <a:t>by crowd-sourcing</a:t>
            </a:r>
          </a:p>
          <a:p>
            <a:pPr marL="0" indent="0">
              <a:lnSpc>
                <a:spcPct val="120000"/>
              </a:lnSpc>
              <a:spcBef>
                <a:spcPts val="2400"/>
              </a:spcBef>
              <a:buNone/>
            </a:pPr>
            <a:r>
              <a:rPr lang="en-US" sz="3500" dirty="0"/>
              <a:t>h</a:t>
            </a:r>
            <a:r>
              <a:rPr lang="en-US" sz="3500" dirty="0" smtClean="0"/>
              <a:t>igh-level abstractions</a:t>
            </a:r>
            <a:endParaRPr lang="en-US" sz="3500" dirty="0"/>
          </a:p>
        </p:txBody>
      </p:sp>
      <p:sp>
        <p:nvSpPr>
          <p:cNvPr id="6" name="Title 5"/>
          <p:cNvSpPr>
            <a:spLocks noGrp="1"/>
          </p:cNvSpPr>
          <p:nvPr>
            <p:ph type="title"/>
          </p:nvPr>
        </p:nvSpPr>
        <p:spPr/>
        <p:txBody>
          <a:bodyPr/>
          <a:lstStyle/>
          <a:p>
            <a:r>
              <a:rPr lang="en-US" dirty="0"/>
              <a:t>l</a:t>
            </a:r>
            <a:r>
              <a:rPr lang="en-US" dirty="0" smtClean="0"/>
              <a:t>anguage + editor</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9537" y="2677886"/>
            <a:ext cx="3971127" cy="3984168"/>
          </a:xfrm>
          <a:prstGeom prst="rect">
            <a:avLst/>
          </a:prstGeom>
        </p:spPr>
      </p:pic>
    </p:spTree>
    <p:extLst>
      <p:ext uri="{BB962C8B-B14F-4D97-AF65-F5344CB8AC3E}">
        <p14:creationId xmlns:p14="http://schemas.microsoft.com/office/powerpoint/2010/main" val="121075870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60741" y="2084172"/>
            <a:ext cx="2688574" cy="4482760"/>
          </a:xfrm>
        </p:spPr>
        <p:txBody>
          <a:bodyPr/>
          <a:lstStyle/>
          <a:p>
            <a:r>
              <a:rPr lang="en-US" dirty="0" smtClean="0"/>
              <a:t> </a:t>
            </a:r>
            <a:endParaRPr lang="en-US" dirty="0"/>
          </a:p>
        </p:txBody>
      </p:sp>
      <p:sp>
        <p:nvSpPr>
          <p:cNvPr id="2" name="Title 1"/>
          <p:cNvSpPr>
            <a:spLocks noGrp="1"/>
          </p:cNvSpPr>
          <p:nvPr>
            <p:ph type="title"/>
          </p:nvPr>
        </p:nvSpPr>
        <p:spPr/>
        <p:txBody>
          <a:bodyPr/>
          <a:lstStyle/>
          <a:p>
            <a:r>
              <a:rPr lang="en-US" dirty="0" smtClean="0"/>
              <a:t>mission: democratize programming</a:t>
            </a:r>
            <a:endParaRPr lang="en-US" dirty="0"/>
          </a:p>
        </p:txBody>
      </p:sp>
      <p:pic>
        <p:nvPicPr>
          <p:cNvPr id="1030" name="Picture 6" descr="http://upload.wikimedia.org/wikipedia/commons/thumb/9/93/Windows_7_OEM_badge.svg/125px-Windows_7_OEM_badg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572" y="8378308"/>
            <a:ext cx="270380" cy="2703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957" y="1363133"/>
            <a:ext cx="5374715" cy="362373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5425" y="1363133"/>
            <a:ext cx="4446300" cy="3623734"/>
          </a:xfrm>
          <a:prstGeom prst="rect">
            <a:avLst/>
          </a:prstGeom>
        </p:spPr>
      </p:pic>
      <p:sp>
        <p:nvSpPr>
          <p:cNvPr id="7" name="TextBox 6"/>
          <p:cNvSpPr txBox="1"/>
          <p:nvPr/>
        </p:nvSpPr>
        <p:spPr>
          <a:xfrm>
            <a:off x="1092196" y="5287772"/>
            <a:ext cx="10242676" cy="615553"/>
          </a:xfrm>
          <a:prstGeom prst="rect">
            <a:avLst/>
          </a:prstGeom>
          <a:noFill/>
        </p:spPr>
        <p:txBody>
          <a:bodyPr wrap="none" lIns="0" tIns="0" rIns="0" bIns="0" rtlCol="0">
            <a:spAutoFit/>
          </a:bodyPr>
          <a:lstStyle/>
          <a:p>
            <a:r>
              <a:rPr lang="en-US" sz="4000" spc="-70" dirty="0" err="1" smtClean="0">
                <a:gradFill>
                  <a:gsLst>
                    <a:gs pos="2917">
                      <a:schemeClr val="tx1"/>
                    </a:gs>
                    <a:gs pos="30000">
                      <a:schemeClr val="tx1"/>
                    </a:gs>
                  </a:gsLst>
                  <a:lin ang="5400000" scaled="0"/>
                </a:gradFill>
                <a:latin typeface="+mj-lt"/>
              </a:rPr>
              <a:t>touch</a:t>
            </a:r>
            <a:r>
              <a:rPr lang="en-US" sz="4000" b="1" spc="-70" dirty="0" err="1" smtClean="0">
                <a:gradFill>
                  <a:gsLst>
                    <a:gs pos="2917">
                      <a:schemeClr val="tx1"/>
                    </a:gs>
                    <a:gs pos="30000">
                      <a:schemeClr val="tx1"/>
                    </a:gs>
                  </a:gsLst>
                  <a:lin ang="5400000" scaled="0"/>
                </a:gradFill>
              </a:rPr>
              <a:t>develop</a:t>
            </a:r>
            <a:r>
              <a:rPr lang="en-US" sz="4000" spc="-70" dirty="0" smtClean="0">
                <a:gradFill>
                  <a:gsLst>
                    <a:gs pos="2917">
                      <a:schemeClr val="tx1"/>
                    </a:gs>
                    <a:gs pos="30000">
                      <a:schemeClr val="tx1"/>
                    </a:gs>
                  </a:gsLst>
                  <a:lin ang="5400000" scaled="0"/>
                </a:gradFill>
                <a:latin typeface="+mj-lt"/>
              </a:rPr>
              <a:t>: BASIC for </a:t>
            </a:r>
            <a:r>
              <a:rPr lang="en-US" sz="4000" b="1" spc="-70" dirty="0" smtClean="0">
                <a:gradFill>
                  <a:gsLst>
                    <a:gs pos="2917">
                      <a:schemeClr val="tx1"/>
                    </a:gs>
                    <a:gs pos="30000">
                      <a:schemeClr val="tx1"/>
                    </a:gs>
                  </a:gsLst>
                  <a:lin ang="5400000" scaled="0"/>
                </a:gradFill>
              </a:rPr>
              <a:t>all</a:t>
            </a:r>
            <a:r>
              <a:rPr lang="en-US" sz="4000" spc="-70" dirty="0" smtClean="0">
                <a:gradFill>
                  <a:gsLst>
                    <a:gs pos="2917">
                      <a:schemeClr val="tx1"/>
                    </a:gs>
                    <a:gs pos="30000">
                      <a:schemeClr val="tx1"/>
                    </a:gs>
                  </a:gsLst>
                  <a:lin ang="5400000" scaled="0"/>
                </a:gradFill>
                <a:latin typeface="+mj-lt"/>
              </a:rPr>
              <a:t> devices and the web</a:t>
            </a:r>
          </a:p>
        </p:txBody>
      </p:sp>
      <p:sp>
        <p:nvSpPr>
          <p:cNvPr id="8" name="TextBox 7"/>
          <p:cNvSpPr txBox="1"/>
          <p:nvPr/>
        </p:nvSpPr>
        <p:spPr>
          <a:xfrm>
            <a:off x="4523497" y="6148625"/>
            <a:ext cx="6187528" cy="369332"/>
          </a:xfrm>
          <a:prstGeom prst="rect">
            <a:avLst/>
          </a:prstGeom>
          <a:noFill/>
        </p:spPr>
        <p:txBody>
          <a:bodyPr wrap="none" lIns="0" tIns="0" rIns="0" bIns="0" rtlCol="0">
            <a:spAutoFit/>
          </a:bodyPr>
          <a:lstStyle/>
          <a:p>
            <a:r>
              <a:rPr lang="en-US" sz="2400" spc="-70" dirty="0" smtClean="0">
                <a:solidFill>
                  <a:schemeClr val="bg1">
                    <a:lumMod val="65000"/>
                  </a:schemeClr>
                </a:solidFill>
                <a:latin typeface="+mj-lt"/>
              </a:rPr>
              <a:t>(or Bourne Shell, AppleScript, VBA, Excel Macros, …)</a:t>
            </a:r>
          </a:p>
        </p:txBody>
      </p:sp>
    </p:spTree>
    <p:extLst>
      <p:ext uri="{BB962C8B-B14F-4D97-AF65-F5344CB8AC3E}">
        <p14:creationId xmlns:p14="http://schemas.microsoft.com/office/powerpoint/2010/main" val="2392396935"/>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19112" y="1447799"/>
            <a:ext cx="11149013" cy="5724644"/>
          </a:xfrm>
        </p:spPr>
        <p:txBody>
          <a:bodyPr/>
          <a:lstStyle/>
          <a:p>
            <a:r>
              <a:rPr lang="en-US" dirty="0"/>
              <a:t>a</a:t>
            </a:r>
            <a:r>
              <a:rPr lang="en-US" dirty="0" smtClean="0"/>
              <a:t>pp-creators to </a:t>
            </a:r>
            <a:r>
              <a:rPr lang="en-US" dirty="0"/>
              <a:t>be</a:t>
            </a:r>
          </a:p>
          <a:p>
            <a:r>
              <a:rPr lang="en-US" dirty="0"/>
              <a:t>students &amp; teachers</a:t>
            </a:r>
          </a:p>
          <a:p>
            <a:r>
              <a:rPr lang="en-US" dirty="0" smtClean="0"/>
              <a:t>enthusiasts</a:t>
            </a:r>
          </a:p>
          <a:p>
            <a:r>
              <a:rPr lang="en-US" dirty="0" smtClean="0"/>
              <a:t>developers who want to prototype</a:t>
            </a:r>
          </a:p>
          <a:p>
            <a:endParaRPr lang="en-US" dirty="0" smtClean="0"/>
          </a:p>
          <a:p>
            <a:r>
              <a:rPr lang="en-US" dirty="0" smtClean="0"/>
              <a:t>goal</a:t>
            </a:r>
            <a:r>
              <a:rPr lang="en-US" dirty="0"/>
              <a:t>: anyone with a computing device</a:t>
            </a:r>
          </a:p>
          <a:p>
            <a:endParaRPr lang="en-US" dirty="0"/>
          </a:p>
        </p:txBody>
      </p:sp>
      <p:sp>
        <p:nvSpPr>
          <p:cNvPr id="2" name="Title 1"/>
          <p:cNvSpPr>
            <a:spLocks noGrp="1"/>
          </p:cNvSpPr>
          <p:nvPr>
            <p:ph type="title"/>
          </p:nvPr>
        </p:nvSpPr>
        <p:spPr/>
        <p:txBody>
          <a:bodyPr/>
          <a:lstStyle/>
          <a:p>
            <a:r>
              <a:rPr lang="en-US" dirty="0" smtClean="0"/>
              <a:t>who are our users</a:t>
            </a:r>
            <a:endParaRPr lang="en-US" dirty="0"/>
          </a:p>
        </p:txBody>
      </p:sp>
      <p:pic>
        <p:nvPicPr>
          <p:cNvPr id="1026" name="Picture 2" descr="App Day student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553" y="1447798"/>
            <a:ext cx="3762572" cy="2508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54384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973139" y="4004772"/>
            <a:ext cx="10237786" cy="461665"/>
          </a:xfrm>
        </p:spPr>
        <p:txBody>
          <a:bodyPr/>
          <a:lstStyle/>
          <a:p>
            <a:r>
              <a:rPr lang="en-US" dirty="0" smtClean="0">
                <a:solidFill>
                  <a:schemeClr val="bg1"/>
                </a:solidFill>
              </a:rPr>
              <a:t>publishing, hub</a:t>
            </a:r>
            <a:endParaRPr lang="en-US" dirty="0">
              <a:solidFill>
                <a:schemeClr val="bg1"/>
              </a:solidFill>
            </a:endParaRPr>
          </a:p>
          <a:p>
            <a:r>
              <a:rPr lang="en-US" dirty="0" smtClean="0">
                <a:solidFill>
                  <a:schemeClr val="bg1"/>
                </a:solidFill>
              </a:rPr>
              <a:t>crowd-sourced crashes, coverage, profiles</a:t>
            </a:r>
          </a:p>
          <a:p>
            <a:endParaRPr lang="en-US" dirty="0">
              <a:solidFill>
                <a:schemeClr val="bg1"/>
              </a:solidFill>
            </a:endParaRPr>
          </a:p>
          <a:p>
            <a:r>
              <a:rPr lang="en-US" dirty="0" smtClean="0">
                <a:solidFill>
                  <a:schemeClr val="bg1"/>
                </a:solidFill>
              </a:rPr>
              <a:t>Electronic Constructor, Rex, Buddy and the Bones</a:t>
            </a:r>
            <a:endParaRPr lang="en-US" dirty="0">
              <a:solidFill>
                <a:schemeClr val="bg1"/>
              </a:solidFill>
            </a:endParaRPr>
          </a:p>
          <a:p>
            <a:endParaRPr lang="en-US" dirty="0" smtClean="0">
              <a:solidFill>
                <a:schemeClr val="bg1"/>
              </a:solidFill>
            </a:endParaRPr>
          </a:p>
          <a:p>
            <a:pPr marL="571500" indent="-571500">
              <a:buFontTx/>
              <a:buChar char="-"/>
            </a:pPr>
            <a:endParaRPr lang="en-US" dirty="0" smtClean="0">
              <a:solidFill>
                <a:schemeClr val="bg1"/>
              </a:solidFill>
            </a:endParaRPr>
          </a:p>
        </p:txBody>
      </p:sp>
      <p:sp>
        <p:nvSpPr>
          <p:cNvPr id="6" name="Text Placeholder 5"/>
          <p:cNvSpPr>
            <a:spLocks noGrp="1"/>
          </p:cNvSpPr>
          <p:nvPr>
            <p:ph type="body" sz="quarter" idx="10"/>
          </p:nvPr>
        </p:nvSpPr>
        <p:spPr>
          <a:xfrm>
            <a:off x="976313" y="2388735"/>
            <a:ext cx="10242550" cy="1378644"/>
          </a:xfrm>
        </p:spPr>
        <p:txBody>
          <a:bodyPr/>
          <a:lstStyle/>
          <a:p>
            <a:r>
              <a:rPr lang="en-US" dirty="0" smtClean="0">
                <a:solidFill>
                  <a:schemeClr val="bg1"/>
                </a:solidFill>
              </a:rPr>
              <a:t>demo</a:t>
            </a:r>
            <a:endParaRPr lang="en-US" dirty="0">
              <a:solidFill>
                <a:schemeClr val="bg1"/>
              </a:solidFill>
            </a:endParaRPr>
          </a:p>
        </p:txBody>
      </p:sp>
      <p:sp>
        <p:nvSpPr>
          <p:cNvPr id="26" name="Text Placeholder 25"/>
          <p:cNvSpPr>
            <a:spLocks noGrp="1"/>
          </p:cNvSpPr>
          <p:nvPr>
            <p:ph type="body" sz="quarter" idx="11"/>
          </p:nvPr>
        </p:nvSpPr>
        <p:spPr>
          <a:xfrm>
            <a:off x="972344" y="1174900"/>
            <a:ext cx="10237787" cy="914096"/>
          </a:xfrm>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
        <p:nvSpPr>
          <p:cNvPr id="7" name="TextBox 6"/>
          <p:cNvSpPr txBox="1"/>
          <p:nvPr/>
        </p:nvSpPr>
        <p:spPr>
          <a:xfrm>
            <a:off x="9428975" y="6150736"/>
            <a:ext cx="2372060"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3"/>
              </a:rPr>
              <a:t>touchdevelop.com</a:t>
            </a:r>
            <a:endParaRPr lang="en-US" sz="24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8838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Research_Faculty_Summit_16x9_Template">
  <a:themeElements>
    <a:clrScheme name="Custom 3">
      <a:dk1>
        <a:srgbClr val="000000"/>
      </a:dk1>
      <a:lt1>
        <a:srgbClr val="FFFFFF"/>
      </a:lt1>
      <a:dk2>
        <a:srgbClr val="00BCF2"/>
      </a:dk2>
      <a:lt2>
        <a:srgbClr val="ECF1F4"/>
      </a:lt2>
      <a:accent1>
        <a:srgbClr val="00BCF2"/>
      </a:accent1>
      <a:accent2>
        <a:srgbClr val="59CB12"/>
      </a:accent2>
      <a:accent3>
        <a:srgbClr val="68217A"/>
      </a:accent3>
      <a:accent4>
        <a:srgbClr val="BAD80A"/>
      </a:accent4>
      <a:accent5>
        <a:srgbClr val="00188F"/>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ccent Color Transition Slides">
  <a:themeElements>
    <a:clrScheme name="Custom 2">
      <a:dk1>
        <a:srgbClr val="000000"/>
      </a:dk1>
      <a:lt1>
        <a:srgbClr val="FFFFFF"/>
      </a:lt1>
      <a:dk2>
        <a:srgbClr val="00BCF2"/>
      </a:dk2>
      <a:lt2>
        <a:srgbClr val="D2D2D2"/>
      </a:lt2>
      <a:accent1>
        <a:srgbClr val="00BCF2"/>
      </a:accent1>
      <a:accent2>
        <a:srgbClr val="7FBA00"/>
      </a:accent2>
      <a:accent3>
        <a:srgbClr val="68217A"/>
      </a:accent3>
      <a:accent4>
        <a:srgbClr val="BAD80A"/>
      </a:accent4>
      <a:accent5>
        <a:srgbClr val="00188F"/>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76E23D46744CF42BA10035B33211787" ma:contentTypeVersion="0" ma:contentTypeDescription="Create a new document." ma:contentTypeScope="" ma:versionID="57be2620355a477dcf7dd262eb583be4">
  <xsd:schema xmlns:xsd="http://www.w3.org/2001/XMLSchema" xmlns:xs="http://www.w3.org/2001/XMLSchema" xmlns:p="http://schemas.microsoft.com/office/2006/metadata/properties" targetNamespace="http://schemas.microsoft.com/office/2006/metadata/properties" ma:root="true" ma:fieldsID="43289c96bc5f3ae3a5e4d0ef253a344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B371B7E-F5D0-443A-90FF-518E5638D2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25115</TotalTime>
  <Words>3483</Words>
  <Application>Microsoft Office PowerPoint</Application>
  <PresentationFormat>Custom</PresentationFormat>
  <Paragraphs>340</Paragraphs>
  <Slides>30</Slides>
  <Notes>21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30</vt:i4>
      </vt:variant>
    </vt:vector>
  </HeadingPairs>
  <TitlesOfParts>
    <vt:vector size="41" baseType="lpstr">
      <vt:lpstr>Arial</vt:lpstr>
      <vt:lpstr>Calibri</vt:lpstr>
      <vt:lpstr>Cambria Math</vt:lpstr>
      <vt:lpstr>Consolas</vt:lpstr>
      <vt:lpstr>Segoe UI</vt:lpstr>
      <vt:lpstr>Segoe UI (Body)</vt:lpstr>
      <vt:lpstr>Segoe UI Light</vt:lpstr>
      <vt:lpstr>Segoe UI Semibold</vt:lpstr>
      <vt:lpstr>Wingdings</vt:lpstr>
      <vt:lpstr>Research_Faculty_Summit_16x9_Template</vt:lpstr>
      <vt:lpstr>Accent Color Transition Slides</vt:lpstr>
      <vt:lpstr>touchdevelop  a mobile IDE in the cloud</vt:lpstr>
      <vt:lpstr>PowerPoint Presentation</vt:lpstr>
      <vt:lpstr>interfaces having always been changing</vt:lpstr>
      <vt:lpstr>touchdevelop: a touch-first IDE</vt:lpstr>
      <vt:lpstr>PowerPoint Presentation</vt:lpstr>
      <vt:lpstr>language + editor</vt:lpstr>
      <vt:lpstr>mission: democratize programming</vt:lpstr>
      <vt:lpstr>who are our users</vt:lpstr>
      <vt:lpstr>PowerPoint Presentation</vt:lpstr>
      <vt:lpstr>future of programming: devices+cloud+social</vt:lpstr>
      <vt:lpstr>touchdevelop.com</vt:lpstr>
      <vt:lpstr>abstract syntax</vt:lpstr>
      <vt:lpstr>PowerPoint Presentation</vt:lpstr>
      <vt:lpstr>opportunity: data mining</vt:lpstr>
      <vt:lpstr>high-velocity research platform</vt:lpstr>
      <vt:lpstr>touchdevelop + education</vt:lpstr>
      <vt:lpstr>PowerPoint Presentation</vt:lpstr>
      <vt:lpstr>cloud state</vt:lpstr>
      <vt:lpstr>coming soon: mobile cloud computing</vt:lpstr>
      <vt:lpstr>PowerPoint Presentation</vt:lpstr>
      <vt:lpstr>PowerPoint Presentation</vt:lpstr>
      <vt:lpstr>PowerPoint Presentation</vt:lpstr>
      <vt:lpstr>architecture</vt:lpstr>
      <vt:lpstr>the scale of things</vt:lpstr>
      <vt:lpstr>reflections after building web app</vt:lpstr>
      <vt:lpstr>related approaches: mobile IDEs</vt:lpstr>
      <vt:lpstr>code + run scripts on all devices</vt:lpstr>
      <vt:lpstr>highlights</vt:lpstr>
      <vt:lpstr>TouchDevelop (www.touchdevelop.com) is…</vt:lpstr>
      <vt:lpstr>why do we care?</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Research Faculty Summit 2012</dc:subject>
  <dc:creator>Lisa Clawson</dc:creator>
  <cp:keywords>&lt;Any Related Keywords&gt;</cp:keywords>
  <dc:description>Template: Justin Mader, Artitudes Design, Inc.
Formatting:
Event Date: July 16-17, 2012
Event Location: Redmond, WA 
Audience Type:</dc:description>
  <cp:lastModifiedBy>Michal Moskal</cp:lastModifiedBy>
  <cp:revision>334</cp:revision>
  <dcterms:created xsi:type="dcterms:W3CDTF">2012-04-30T18:14:38Z</dcterms:created>
  <dcterms:modified xsi:type="dcterms:W3CDTF">2014-01-20T19:31:39Z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0x010100E76E23D46744CF42BA10035B33211787</vt:lpwstr>
  </property>
  <property fmtid="{D5CDD505-2E9C-101B-9397-08002B2CF9AE}" pid="3" name="Product">
    <vt:lpwstr/>
  </property>
  <property fmtid="{D5CDD505-2E9C-101B-9397-08002B2CF9AE}" pid="4" name="Event1">
    <vt:lpwstr>234;#Microsoft Research Faculty Summit|a7975b85-0d17-4a5e-bfc8-b99c8ce7a0b1</vt:lpwstr>
  </property>
  <property fmtid="{D5CDD505-2E9C-101B-9397-08002B2CF9AE}" pid="5" name="Audience">
    <vt:lpwstr>127;#Internal|01ad740b-d761-4357-9562-ad7fe6bb4a94</vt:lpwstr>
  </property>
  <property fmtid="{D5CDD505-2E9C-101B-9397-08002B2CF9AE}" pid="6" name="Event Location">
    <vt:lpwstr>23;#Redmond|65a0f78f-9162-45b7-a7e6-5f548c9d2830</vt:lpwstr>
  </property>
</Properties>
</file>